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7" r:id="rId3"/>
    <p:sldId id="266" r:id="rId4"/>
    <p:sldId id="272" r:id="rId5"/>
    <p:sldId id="259" r:id="rId6"/>
    <p:sldId id="271" r:id="rId7"/>
    <p:sldId id="273" r:id="rId8"/>
    <p:sldId id="281" r:id="rId9"/>
    <p:sldId id="262" r:id="rId10"/>
    <p:sldId id="274" r:id="rId11"/>
    <p:sldId id="275" r:id="rId12"/>
    <p:sldId id="276" r:id="rId13"/>
    <p:sldId id="277" r:id="rId14"/>
    <p:sldId id="278" r:id="rId15"/>
    <p:sldId id="263" r:id="rId16"/>
    <p:sldId id="265" r:id="rId17"/>
    <p:sldId id="267" r:id="rId18"/>
    <p:sldId id="268" r:id="rId19"/>
    <p:sldId id="269" r:id="rId20"/>
    <p:sldId id="270" r:id="rId21"/>
    <p:sldId id="282" r:id="rId22"/>
    <p:sldId id="285" r:id="rId23"/>
    <p:sldId id="312" r:id="rId24"/>
    <p:sldId id="286" r:id="rId25"/>
    <p:sldId id="293" r:id="rId26"/>
    <p:sldId id="279" r:id="rId27"/>
    <p:sldId id="280" r:id="rId28"/>
    <p:sldId id="315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3634B"/>
    <a:srgbClr val="0F75BC"/>
    <a:srgbClr val="456A7D"/>
    <a:srgbClr val="FFFF00"/>
    <a:srgbClr val="B8BABC"/>
    <a:srgbClr val="939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 varScale="1">
        <p:scale>
          <a:sx n="64" d="100"/>
          <a:sy n="64" d="100"/>
        </p:scale>
        <p:origin x="6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6A27-2B0C-47DD-82E0-6A70F6195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AE021-7490-4B5F-9D48-95AEC9E8DE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6BAA0-C7BA-4D5B-8579-A39EBD20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5980E-ED75-4358-A9D0-96375054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CE31-8B27-4271-BAC2-6D8A7B0C4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6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6372B-2E51-4138-B441-73A2A9DF8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E1730-2FCA-403F-AA26-4404857D8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289ED-DCE1-46C7-86D1-7B572883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6AA9E-5047-4C3E-8B8C-69D202E2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89836-BCA4-4CB3-A35E-F626AD74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0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AA57C-77D6-4850-BB3F-09FACBD2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D66E5-55EA-4F86-AF08-4CD84588F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9759F-FDCB-470D-A485-E5DE5DB11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F46E7-7DB0-49C6-A478-A2BB80F8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D9F02-E338-4804-A5D6-BD588BB09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9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4F80-8274-4C61-9AE8-B7B658BF0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5B6C9-3FEB-40A0-BB98-3E0F2C799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8C101-A1E1-46A2-829A-8940EB798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70895-BAA9-4BB5-9EBB-2A2A11009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8E081-878A-4AEA-8C88-FBDCD71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8924F-0B1D-4181-9191-802023832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16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AD92-A3CB-440B-AC63-E08F5AD3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4ECAC-E3FB-45E4-A8E8-63CA5F0E3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F77132-3893-4BBE-A2E8-AE0DCB27C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594E51-A89B-4F7B-BCC8-C97839C81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CED2A-FD42-4EAD-B6AB-8D48CE1F2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34A9FE-CF03-43FA-BBAB-03E59EE9F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6AD5BE-9E4D-4B77-93D7-1FB7B6DDF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DAA5D0-69C0-4FF2-9DC3-50239251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0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2FE53-F4C9-4ADC-945C-8E22912E4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E7FFF-C2E2-4C09-8BB3-E1E5384D7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B63E62-4D78-4C21-A4C5-E85476B1C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45469C-3A9D-4E52-9F2A-D2AA5449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81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6E4AD4-E2F4-4A26-B8B2-2528AECC1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69FCAD-810F-4775-AD1E-60E11225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2B768-D094-4FE8-AC66-18564644B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1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4583-2AE7-4A97-B179-A69F4838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0154E-DE27-4B50-B5F3-7F49E5A33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91F81-131D-41C5-915B-FF0A2C85A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6C4BA-5E98-4463-B43E-D56C0D69C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AF82E-EDDB-44AB-8F30-37C07ED66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F4FE1-254F-41A4-AED1-4C818E46E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64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E3B0-9F61-4A34-A0A6-3ADEE42DF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CEFA7-3FD5-4B65-9E56-0212DA650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39C98-5DFB-411F-B515-7ABB4F567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EDA25-0769-4253-B0BF-0E51CD03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2E7C6-7BD7-4BF3-8E46-F1A17EDC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6B77C-CD2E-4BC7-A7A7-E78CBCD7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8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D172C-168B-44D9-B223-6E13C761C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76C90-BCCD-4542-A7A6-48E13D79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06415-B03B-4DFA-BFE1-D382E2BD5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30500-7259-4C13-BB22-B137ED76D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B559B-DD55-4522-AF58-1BF93853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8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F38F53-EFFC-4F00-842E-B1F4EA7A24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6803F2-4CE4-4927-942A-09F3FAD7B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6AA19-74DC-457F-AEA3-79C169B4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1617C-2826-4B00-BB01-B96C1B35D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EA8AF-B5AB-4C5E-94C2-2B15746E3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8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D1A310-977E-4328-83FD-C1DED92B5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AB72C-1139-41E1-9386-7A13D7177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900E6-1397-4609-A4BB-5C38A50582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9D5BF-055E-4BAF-9886-4B3DD1E17AA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659E5-D8D9-4976-8D0F-23735E49D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40334-9275-4B4C-BAC1-D7F6A81AC1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43D6D-1D4C-4962-BE2B-67D3867AB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0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m.facebook.com/story.php?story_fbid=592486104699624&amp;id=1381450335205759&amp;refsrc=https%3A%2F%2Fm.facebook.com%2Fwatch%2F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districtadministration.com/reopening-schools-fall-2020-in-person-health-and-wellness-california-coronavirus/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www.cdc.gov/coronavirus/2019-ncov/community/schools-childcare/Schools-Decision-Tree.pdf" TargetMode="External"/><Relationship Id="rId7" Type="http://schemas.openxmlformats.org/officeDocument/2006/relationships/hyperlink" Target="https://www.abc15.com/news/rebound/hiring-during-coronavirus/arizonas-three-phase-approach-to-crafting-school-reopening-plan" TargetMode="External"/><Relationship Id="rId12" Type="http://schemas.openxmlformats.org/officeDocument/2006/relationships/hyperlink" Target="https://jparris9.wixsite.com/mysite/post/do-i-dare-disturb-the-univers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iet.org/assets/Resources/fdb8146812/school-year-considerations-2020-21.pdf" TargetMode="External"/><Relationship Id="rId11" Type="http://schemas.openxmlformats.org/officeDocument/2006/relationships/hyperlink" Target="https://georgecouros.ca/blog/archives/11628" TargetMode="External"/><Relationship Id="rId5" Type="http://schemas.openxmlformats.org/officeDocument/2006/relationships/hyperlink" Target="https://www.texastribune.org/2020/05/04/texas-schools-reopening-coronavirus/" TargetMode="External"/><Relationship Id="rId10" Type="http://schemas.openxmlformats.org/officeDocument/2006/relationships/hyperlink" Target="https://larryferlazzo.edublogs.org/2020/04/24/the-best-posts-predicting-what-schools-will-look-like-in-the-fall/" TargetMode="External"/><Relationship Id="rId4" Type="http://schemas.openxmlformats.org/officeDocument/2006/relationships/hyperlink" Target="https://www.usnews.com/news/education-news/articles/2020-05-15/school-superintendents-dismiss-white-house-will-follow-leaked-cdc-guidance-on-reopening-schools" TargetMode="External"/><Relationship Id="rId9" Type="http://schemas.openxmlformats.org/officeDocument/2006/relationships/hyperlink" Target="https://katielmartin.com/2020/04/12/6-ideas-for-creating-a-remote-community-of-learne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A597-7015-47D9-A3CD-A221B8D02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4474" y="1169069"/>
            <a:ext cx="9843052" cy="1856176"/>
          </a:xfrm>
        </p:spPr>
        <p:txBody>
          <a:bodyPr>
            <a:normAutofit/>
          </a:bodyPr>
          <a:lstStyle/>
          <a:p>
            <a:r>
              <a:rPr lang="en-US" sz="80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Planning for 2020-21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4F666C-D0FC-483B-84B9-C8B57C295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" t="23596" r="5623" b="24049"/>
          <a:stretch/>
        </p:blipFill>
        <p:spPr>
          <a:xfrm>
            <a:off x="2872409" y="5015631"/>
            <a:ext cx="6778487" cy="1677151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15930485-739D-4AE3-A55B-02AD82C8E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8409" y="3429815"/>
            <a:ext cx="9144000" cy="1655762"/>
          </a:xfrm>
        </p:spPr>
        <p:txBody>
          <a:bodyPr/>
          <a:lstStyle/>
          <a:p>
            <a:r>
              <a:rPr lang="en-US" sz="3200" b="1" dirty="0"/>
              <a:t>Dr. Jill Siler, Superintendent</a:t>
            </a:r>
          </a:p>
          <a:p>
            <a:r>
              <a:rPr lang="en-US" sz="2800" dirty="0"/>
              <a:t>School Board / Staff Presentation</a:t>
            </a:r>
          </a:p>
          <a:p>
            <a:r>
              <a:rPr lang="en-US" dirty="0"/>
              <a:t>May 18,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371F56-4B7D-405A-87A4-355577C719F4}"/>
              </a:ext>
            </a:extLst>
          </p:cNvPr>
          <p:cNvSpPr/>
          <p:nvPr/>
        </p:nvSpPr>
        <p:spPr>
          <a:xfrm>
            <a:off x="0" y="0"/>
            <a:ext cx="12192000" cy="672112"/>
          </a:xfrm>
          <a:prstGeom prst="rect">
            <a:avLst/>
          </a:prstGeom>
          <a:solidFill>
            <a:srgbClr val="0F75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16BC-284E-4857-818D-74E43E6AB5CF}"/>
              </a:ext>
            </a:extLst>
          </p:cNvPr>
          <p:cNvSpPr/>
          <p:nvPr/>
        </p:nvSpPr>
        <p:spPr>
          <a:xfrm>
            <a:off x="8328991" y="0"/>
            <a:ext cx="3863009" cy="680550"/>
          </a:xfrm>
          <a:prstGeom prst="rect">
            <a:avLst/>
          </a:prstGeom>
          <a:solidFill>
            <a:srgbClr val="B8BABC"/>
          </a:solidFill>
          <a:ln>
            <a:solidFill>
              <a:srgbClr val="B8B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5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C29D1-CEB2-4C58-AEEA-19A9BB7F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877" y="228325"/>
            <a:ext cx="9444245" cy="640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4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BD2DA2-15E0-4D7E-A60C-6A6B2D594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928" y="1581969"/>
            <a:ext cx="4152141" cy="22027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94CFC6-5DAB-4EF8-BF28-234118035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635" y="4927179"/>
            <a:ext cx="3070725" cy="1512332"/>
          </a:xfrm>
          <a:prstGeom prst="rect">
            <a:avLst/>
          </a:prstGeom>
        </p:spPr>
      </p:pic>
      <p:pic>
        <p:nvPicPr>
          <p:cNvPr id="1032" name="Picture 8" descr="Texas Education Agency (@teainfo) | Twitter">
            <a:extLst>
              <a:ext uri="{FF2B5EF4-FFF2-40B4-BE49-F238E27FC236}">
                <a16:creationId xmlns:a16="http://schemas.microsoft.com/office/drawing/2014/main" id="{AD977A37-E3FD-475B-A6C4-05C168E77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097" y="148516"/>
            <a:ext cx="19716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05E325AA-148C-4562-8437-B82089FCCFE9}"/>
              </a:ext>
            </a:extLst>
          </p:cNvPr>
          <p:cNvSpPr txBox="1">
            <a:spLocks/>
          </p:cNvSpPr>
          <p:nvPr/>
        </p:nvSpPr>
        <p:spPr>
          <a:xfrm>
            <a:off x="1775791" y="148516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Decision-Making Process</a:t>
            </a:r>
            <a:endParaRPr lang="en-US" i="1" u="sng" dirty="0"/>
          </a:p>
        </p:txBody>
      </p:sp>
      <p:pic>
        <p:nvPicPr>
          <p:cNvPr id="1034" name="Picture 10" descr="CDC granted $500 million for surveillance, data collection system ...">
            <a:extLst>
              <a:ext uri="{FF2B5EF4-FFF2-40B4-BE49-F238E27FC236}">
                <a16:creationId xmlns:a16="http://schemas.microsoft.com/office/drawing/2014/main" id="{790F22A0-62C9-4D19-887C-BBF990828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64" y="2681192"/>
            <a:ext cx="2291212" cy="128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B394332-EEBB-4BA9-BF4B-0174A38CE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0764" y="393013"/>
            <a:ext cx="2291212" cy="2292157"/>
          </a:xfrm>
          <a:prstGeom prst="rect">
            <a:avLst/>
          </a:prstGeom>
        </p:spPr>
      </p:pic>
      <p:pic>
        <p:nvPicPr>
          <p:cNvPr id="20" name="Content Placeholder 9">
            <a:extLst>
              <a:ext uri="{FF2B5EF4-FFF2-40B4-BE49-F238E27FC236}">
                <a16:creationId xmlns:a16="http://schemas.microsoft.com/office/drawing/2014/main" id="{30E2C1EC-CC78-4BCE-9138-1CBEA68618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9341911" y="4795042"/>
            <a:ext cx="2258046" cy="161732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B657798-CA54-4D09-AD22-39234E3AAFD0}"/>
              </a:ext>
            </a:extLst>
          </p:cNvPr>
          <p:cNvCxnSpPr>
            <a:cxnSpLocks/>
          </p:cNvCxnSpPr>
          <p:nvPr/>
        </p:nvCxnSpPr>
        <p:spPr>
          <a:xfrm>
            <a:off x="2507039" y="2544417"/>
            <a:ext cx="1195075" cy="0"/>
          </a:xfrm>
          <a:prstGeom prst="line">
            <a:avLst/>
          </a:prstGeom>
          <a:ln w="57150">
            <a:solidFill>
              <a:srgbClr val="0F75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D947C25-F44B-4670-A799-B52E0F49310C}"/>
              </a:ext>
            </a:extLst>
          </p:cNvPr>
          <p:cNvCxnSpPr>
            <a:cxnSpLocks/>
          </p:cNvCxnSpPr>
          <p:nvPr/>
        </p:nvCxnSpPr>
        <p:spPr>
          <a:xfrm>
            <a:off x="8376854" y="2681192"/>
            <a:ext cx="1195075" cy="0"/>
          </a:xfrm>
          <a:prstGeom prst="line">
            <a:avLst/>
          </a:prstGeom>
          <a:ln w="57150">
            <a:solidFill>
              <a:srgbClr val="0F75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D4D4B42-0E33-4BF6-B9E3-A1B727649F71}"/>
              </a:ext>
            </a:extLst>
          </p:cNvPr>
          <p:cNvCxnSpPr>
            <a:cxnSpLocks/>
          </p:cNvCxnSpPr>
          <p:nvPr/>
        </p:nvCxnSpPr>
        <p:spPr>
          <a:xfrm>
            <a:off x="7816015" y="5727782"/>
            <a:ext cx="1195075" cy="0"/>
          </a:xfrm>
          <a:prstGeom prst="line">
            <a:avLst/>
          </a:prstGeom>
          <a:ln w="57150">
            <a:solidFill>
              <a:srgbClr val="0F75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4253661-9355-42D1-9F68-53F25263410D}"/>
              </a:ext>
            </a:extLst>
          </p:cNvPr>
          <p:cNvSpPr/>
          <p:nvPr/>
        </p:nvSpPr>
        <p:spPr>
          <a:xfrm>
            <a:off x="560792" y="2727749"/>
            <a:ext cx="11370444" cy="3366655"/>
          </a:xfrm>
          <a:custGeom>
            <a:avLst/>
            <a:gdLst>
              <a:gd name="connsiteX0" fmla="*/ 11772226 w 12817418"/>
              <a:gd name="connsiteY0" fmla="*/ 0 h 3366655"/>
              <a:gd name="connsiteX1" fmla="*/ 11772226 w 12817418"/>
              <a:gd name="connsiteY1" fmla="*/ 1607128 h 3366655"/>
              <a:gd name="connsiteX2" fmla="*/ 910263 w 12817418"/>
              <a:gd name="connsiteY2" fmla="*/ 1995055 h 3366655"/>
              <a:gd name="connsiteX3" fmla="*/ 1353608 w 12817418"/>
              <a:gd name="connsiteY3" fmla="*/ 3366655 h 3366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7418" h="3366655">
                <a:moveTo>
                  <a:pt x="11772226" y="0"/>
                </a:moveTo>
                <a:cubicBezTo>
                  <a:pt x="12677389" y="637309"/>
                  <a:pt x="13582553" y="1274619"/>
                  <a:pt x="11772226" y="1607128"/>
                </a:cubicBezTo>
                <a:cubicBezTo>
                  <a:pt x="9961899" y="1939637"/>
                  <a:pt x="2646699" y="1701801"/>
                  <a:pt x="910263" y="1995055"/>
                </a:cubicBezTo>
                <a:cubicBezTo>
                  <a:pt x="-826173" y="2288309"/>
                  <a:pt x="263717" y="2827482"/>
                  <a:pt x="1353608" y="3366655"/>
                </a:cubicBezTo>
              </a:path>
            </a:pathLst>
          </a:custGeom>
          <a:noFill/>
          <a:ln w="57150">
            <a:solidFill>
              <a:srgbClr val="0F75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9B69B-FCD4-4ED2-BD8C-574AE1C76B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8722" y="1858792"/>
            <a:ext cx="1724427" cy="2152889"/>
          </a:xfrm>
          <a:prstGeom prst="rect">
            <a:avLst/>
          </a:prstGeom>
        </p:spPr>
      </p:pic>
      <p:pic>
        <p:nvPicPr>
          <p:cNvPr id="1028" name="Picture 4" descr="All UIL contests suspended due to COVID-19">
            <a:extLst>
              <a:ext uri="{FF2B5EF4-FFF2-40B4-BE49-F238E27FC236}">
                <a16:creationId xmlns:a16="http://schemas.microsoft.com/office/drawing/2014/main" id="{3D3A002C-39A5-42B2-AA05-A888B457E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1" b="19446"/>
          <a:stretch/>
        </p:blipFill>
        <p:spPr bwMode="auto">
          <a:xfrm>
            <a:off x="886930" y="4767893"/>
            <a:ext cx="2474875" cy="167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0618A88-32EA-4164-A569-6723ED01CD13}"/>
              </a:ext>
            </a:extLst>
          </p:cNvPr>
          <p:cNvCxnSpPr>
            <a:cxnSpLocks/>
          </p:cNvCxnSpPr>
          <p:nvPr/>
        </p:nvCxnSpPr>
        <p:spPr>
          <a:xfrm>
            <a:off x="3104576" y="5766114"/>
            <a:ext cx="1195075" cy="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527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116B24A-640F-4AF2-A54F-1FBCA699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382" y="365125"/>
            <a:ext cx="8640417" cy="1185379"/>
          </a:xfrm>
        </p:spPr>
        <p:txBody>
          <a:bodyPr>
            <a:normAutofit/>
          </a:bodyPr>
          <a:lstStyle/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Face to Face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started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7923D42-FE4B-4CB7-915C-70F8C03B8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1ED7DD-40CF-45F7-93B1-450205A8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20" y="89451"/>
            <a:ext cx="2393538" cy="4532210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D6FD7F7-A705-47A6-A328-F6A160751DE3}"/>
              </a:ext>
            </a:extLst>
          </p:cNvPr>
          <p:cNvSpPr txBox="1">
            <a:spLocks/>
          </p:cNvSpPr>
          <p:nvPr/>
        </p:nvSpPr>
        <p:spPr>
          <a:xfrm>
            <a:off x="2713382" y="1769166"/>
            <a:ext cx="8782879" cy="494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ym typeface="Wingdings" panose="05000000000000000000" pitchFamily="2" charset="2"/>
              </a:rPr>
              <a:t> </a:t>
            </a:r>
            <a:r>
              <a:rPr lang="en-US" sz="3200" b="1" dirty="0"/>
              <a:t>OUR GOAL</a:t>
            </a:r>
          </a:p>
          <a:p>
            <a:pPr marL="804863" lvl="1" indent="-347663"/>
            <a:endParaRPr lang="en-US" sz="2000" dirty="0"/>
          </a:p>
          <a:p>
            <a:pPr marL="457200" lvl="1" indent="0">
              <a:spcAft>
                <a:spcPts val="1200"/>
              </a:spcAft>
              <a:buNone/>
            </a:pPr>
            <a:r>
              <a:rPr lang="en-US" sz="3200" b="1" dirty="0"/>
              <a:t>Why is this Important?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Best pedagogical approach</a:t>
            </a:r>
            <a:endParaRPr lang="en-US" sz="2600" dirty="0"/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Disparity in remote learning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Best meet individual student needs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Social / emotional connection for students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Ability to participate in extracurricular activities</a:t>
            </a:r>
          </a:p>
          <a:p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60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116B24A-640F-4AF2-A54F-1FBCA699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382" y="365125"/>
            <a:ext cx="8640417" cy="1185379"/>
          </a:xfrm>
        </p:spPr>
        <p:txBody>
          <a:bodyPr>
            <a:normAutofit/>
          </a:bodyPr>
          <a:lstStyle/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Face to Face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started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7923D42-FE4B-4CB7-915C-70F8C03B8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1ED7DD-40CF-45F7-93B1-450205A8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20" y="89451"/>
            <a:ext cx="2393538" cy="453221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2B9ABD2-303B-4888-83A4-09D0E8E10065}"/>
              </a:ext>
            </a:extLst>
          </p:cNvPr>
          <p:cNvSpPr txBox="1">
            <a:spLocks/>
          </p:cNvSpPr>
          <p:nvPr/>
        </p:nvSpPr>
        <p:spPr>
          <a:xfrm>
            <a:off x="2713382" y="1832113"/>
            <a:ext cx="8782879" cy="494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What would prevent this?</a:t>
            </a:r>
          </a:p>
          <a:p>
            <a:pPr marL="1262063" lvl="2" indent="-347663"/>
            <a:r>
              <a:rPr lang="en-US" sz="2800" dirty="0"/>
              <a:t>National, State or Local Closure Order</a:t>
            </a:r>
          </a:p>
          <a:p>
            <a:pPr marL="1719263" lvl="3" indent="-347663"/>
            <a:r>
              <a:rPr lang="en-US" sz="2600" dirty="0"/>
              <a:t>Preventative or Due to Spread</a:t>
            </a:r>
          </a:p>
          <a:p>
            <a:pPr marL="1262063" lvl="2" indent="-347663"/>
            <a:r>
              <a:rPr lang="en-US" sz="2800" dirty="0"/>
              <a:t>Social Distancing Requirements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200" b="1" dirty="0"/>
              <a:t>What would allow this?</a:t>
            </a:r>
            <a:r>
              <a:rPr lang="en-US" sz="2000" i="1" dirty="0"/>
              <a:t> (100% return with no social distancing)</a:t>
            </a:r>
            <a:endParaRPr lang="en-US" sz="3200" b="1" dirty="0"/>
          </a:p>
          <a:p>
            <a:pPr marL="1262063" lvl="2" indent="-347663"/>
            <a:r>
              <a:rPr lang="en-US" sz="2800" dirty="0"/>
              <a:t>National, State or Local Order</a:t>
            </a:r>
          </a:p>
          <a:p>
            <a:pPr marL="1262063" lvl="2" indent="-347663"/>
            <a:r>
              <a:rPr lang="en-US" sz="2800" dirty="0"/>
              <a:t>Vaccine or Treatment</a:t>
            </a:r>
          </a:p>
          <a:p>
            <a:pPr marL="1262063" lvl="2" indent="-347663"/>
            <a:r>
              <a:rPr lang="en-US" sz="2800" dirty="0"/>
              <a:t>Slow in Spread of COVID</a:t>
            </a:r>
          </a:p>
          <a:p>
            <a:pPr marL="1262063" lvl="2" indent="-347663"/>
            <a:r>
              <a:rPr lang="en-US" sz="2800" dirty="0"/>
              <a:t>Change in Research</a:t>
            </a:r>
          </a:p>
          <a:p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13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DF3B16-C849-4EB8-9974-5DFF8FD6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96" y="160039"/>
            <a:ext cx="2343150" cy="453390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631B6C45-849D-4041-ABC0-A22E76D9C937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Remote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ended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993C4F87-1E35-47D3-AF3C-7060C68992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51546"/>
            <a:ext cx="1895959" cy="1357976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04C6475-C2F0-46FE-BE78-851043BB2924}"/>
              </a:ext>
            </a:extLst>
          </p:cNvPr>
          <p:cNvSpPr txBox="1">
            <a:spLocks/>
          </p:cNvSpPr>
          <p:nvPr/>
        </p:nvSpPr>
        <p:spPr>
          <a:xfrm>
            <a:off x="2355572" y="1550504"/>
            <a:ext cx="9694932" cy="3150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What we Did:</a:t>
            </a:r>
          </a:p>
          <a:p>
            <a:pPr marL="1262063" lvl="2" indent="-347663"/>
            <a:r>
              <a:rPr lang="en-US" sz="2800" dirty="0"/>
              <a:t>PK: Mailed home materials weekly + online songs/games</a:t>
            </a:r>
          </a:p>
          <a:p>
            <a:pPr marL="1262063" lvl="2" indent="-347663"/>
            <a:r>
              <a:rPr lang="en-US" sz="2800" dirty="0"/>
              <a:t>K-8: Google Sites w/Google Slides</a:t>
            </a:r>
          </a:p>
          <a:p>
            <a:pPr marL="1719263" lvl="3" indent="-347663"/>
            <a:r>
              <a:rPr lang="en-US" sz="2600" dirty="0"/>
              <a:t>Linked to </a:t>
            </a:r>
            <a:r>
              <a:rPr lang="en-US" sz="2600" dirty="0" err="1"/>
              <a:t>SeeSaw</a:t>
            </a:r>
            <a:r>
              <a:rPr lang="en-US" sz="2600" dirty="0"/>
              <a:t> and Google Classroom on the backside</a:t>
            </a:r>
          </a:p>
          <a:p>
            <a:pPr marL="1262063" lvl="2" indent="-347663"/>
            <a:r>
              <a:rPr lang="en-US" sz="2800" dirty="0"/>
              <a:t>9-12: Google Classroom</a:t>
            </a:r>
          </a:p>
          <a:p>
            <a:pPr marL="1262063" lvl="2" indent="-347663"/>
            <a:r>
              <a:rPr lang="en-US" sz="2800" dirty="0"/>
              <a:t>ALL: Zoom for Class Meetings / Small Groups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BB3096-514A-4160-AF35-6CA9FA4F1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674" y="4587161"/>
            <a:ext cx="3672691" cy="21217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BC01BD-D67C-4F9B-A8EC-7B1A5E789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805" y="4608115"/>
            <a:ext cx="3454030" cy="210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5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0C46EB10-AC9A-4850-A479-B73FBE787A45}"/>
              </a:ext>
            </a:extLst>
          </p:cNvPr>
          <p:cNvSpPr/>
          <p:nvPr/>
        </p:nvSpPr>
        <p:spPr>
          <a:xfrm rot="19799984">
            <a:off x="2007009" y="4750477"/>
            <a:ext cx="1269606" cy="775669"/>
          </a:xfrm>
          <a:prstGeom prst="rightArrow">
            <a:avLst/>
          </a:prstGeom>
          <a:solidFill>
            <a:srgbClr val="F3634B"/>
          </a:solidFill>
          <a:ln>
            <a:solidFill>
              <a:srgbClr val="F363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DF3B16-C849-4EB8-9974-5DFF8FD6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96" y="160039"/>
            <a:ext cx="2343150" cy="453390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631B6C45-849D-4041-ABC0-A22E76D9C937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Remote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ended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993C4F87-1E35-47D3-AF3C-7060C68992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51546"/>
            <a:ext cx="1895959" cy="1357976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04C6475-C2F0-46FE-BE78-851043BB2924}"/>
              </a:ext>
            </a:extLst>
          </p:cNvPr>
          <p:cNvSpPr txBox="1">
            <a:spLocks/>
          </p:cNvSpPr>
          <p:nvPr/>
        </p:nvSpPr>
        <p:spPr>
          <a:xfrm>
            <a:off x="2713382" y="1769165"/>
            <a:ext cx="9337122" cy="50093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Questions to Answer: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What worked? What needs to be adjusted/improved?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What is the best mix of synchronous / asynchronous teaching &amp; learning?</a:t>
            </a:r>
          </a:p>
          <a:p>
            <a:pPr lvl="1" fontAlgn="base">
              <a:spcBef>
                <a:spcPts val="0"/>
              </a:spcBef>
            </a:pPr>
            <a:r>
              <a:rPr lang="en-US" sz="2800" dirty="0"/>
              <a:t>What are reasonable expectations when learning is shifted to 100% Remote? </a:t>
            </a:r>
          </a:p>
          <a:p>
            <a:pPr lvl="2" fontAlgn="base">
              <a:spcBef>
                <a:spcPts val="0"/>
              </a:spcBef>
            </a:pPr>
            <a:r>
              <a:rPr lang="en-US" sz="2400" dirty="0"/>
              <a:t># of hours per day per grade level? </a:t>
            </a:r>
          </a:p>
          <a:p>
            <a:pPr lvl="2" fontAlgn="base">
              <a:spcBef>
                <a:spcPts val="0"/>
              </a:spcBef>
            </a:pPr>
            <a:r>
              <a:rPr lang="en-US" sz="2400" dirty="0"/>
              <a:t>grading expectations? </a:t>
            </a:r>
          </a:p>
          <a:p>
            <a:pPr lvl="2" fontAlgn="base"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curriculum coverage?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How do we ensure quality instruction at every level?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How do we best sustain connection, build community and support our student’s learning needs?</a:t>
            </a: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9218" name="Picture 2" descr="In Search of the Collaboration Sweet Spot">
            <a:extLst>
              <a:ext uri="{FF2B5EF4-FFF2-40B4-BE49-F238E27FC236}">
                <a16:creationId xmlns:a16="http://schemas.microsoft.com/office/drawing/2014/main" id="{5AB69E15-8406-41C5-874A-95AC512BC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62" y="4693939"/>
            <a:ext cx="2028817" cy="202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80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DF3B16-C849-4EB8-9974-5DFF8FD6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96" y="160039"/>
            <a:ext cx="2343150" cy="453390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631B6C45-849D-4041-ABC0-A22E76D9C937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100% Remote Learning</a:t>
            </a:r>
            <a:br>
              <a:rPr lang="en-US" b="1" dirty="0"/>
            </a:br>
            <a:r>
              <a:rPr lang="en-US" sz="2700" i="1" dirty="0"/>
              <a:t>how we </a:t>
            </a:r>
            <a:r>
              <a:rPr lang="en-US" sz="2700" i="1" u="sng" dirty="0"/>
              <a:t>ended</a:t>
            </a:r>
            <a:r>
              <a:rPr lang="en-US" sz="2700" i="1" dirty="0"/>
              <a:t> 2019-2020</a:t>
            </a:r>
            <a:endParaRPr lang="en-US" i="1" u="sng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993C4F87-1E35-47D3-AF3C-7060C68992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51546"/>
            <a:ext cx="1895959" cy="1357976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04C6475-C2F0-46FE-BE78-851043BB2924}"/>
              </a:ext>
            </a:extLst>
          </p:cNvPr>
          <p:cNvSpPr txBox="1">
            <a:spLocks/>
          </p:cNvSpPr>
          <p:nvPr/>
        </p:nvSpPr>
        <p:spPr>
          <a:xfrm>
            <a:off x="2852531" y="2875078"/>
            <a:ext cx="8869982" cy="363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/>
              <a:t>Even if we are able to return to face to face instruction in some sort of capacity, there will be a group of students unable to or uncomfortable in returning to school. </a:t>
            </a:r>
          </a:p>
          <a:p>
            <a:pPr marL="0" indent="0" algn="ctr">
              <a:buNone/>
            </a:pPr>
            <a:r>
              <a:rPr lang="en-US" sz="3200" i="1" dirty="0"/>
              <a:t>Will we provide sustained remote learning for them?</a:t>
            </a:r>
            <a:endParaRPr lang="en-US" i="1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8C11CF-E5BD-47CC-AF18-F79B23E33C3F}"/>
              </a:ext>
            </a:extLst>
          </p:cNvPr>
          <p:cNvSpPr/>
          <p:nvPr/>
        </p:nvSpPr>
        <p:spPr>
          <a:xfrm>
            <a:off x="2713382" y="1921936"/>
            <a:ext cx="9297638" cy="5168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/>
              <a:t>Sustained Remote Learning for % of Students Uncomfortable / Unable to Attend School</a:t>
            </a:r>
          </a:p>
        </p:txBody>
      </p:sp>
    </p:spTree>
    <p:extLst>
      <p:ext uri="{BB962C8B-B14F-4D97-AF65-F5344CB8AC3E}">
        <p14:creationId xmlns:p14="http://schemas.microsoft.com/office/powerpoint/2010/main" val="157450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919300B3-0485-430C-8568-60C7C6C8C553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Sporadic, Short-Term Closures</a:t>
            </a:r>
            <a:br>
              <a:rPr lang="en-US" b="1" dirty="0"/>
            </a:br>
            <a:r>
              <a:rPr lang="en-US" sz="2700" i="1" dirty="0"/>
              <a:t>what we can </a:t>
            </a:r>
            <a:r>
              <a:rPr lang="en-US" sz="2700" i="1" u="sng" dirty="0"/>
              <a:t>expect</a:t>
            </a:r>
            <a:r>
              <a:rPr lang="en-US" sz="2700" i="1" dirty="0"/>
              <a:t> 2020-2021</a:t>
            </a:r>
            <a:endParaRPr lang="en-US" i="1" u="sng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4F0D7953-691D-451B-AC3A-FE0F2BBD1C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792141-B7E9-4CC3-A4FB-30222E74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04" y="134960"/>
            <a:ext cx="2362474" cy="4567449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E80961B-6CDE-403B-9E21-ECBF21378458}"/>
              </a:ext>
            </a:extLst>
          </p:cNvPr>
          <p:cNvSpPr txBox="1">
            <a:spLocks/>
          </p:cNvSpPr>
          <p:nvPr/>
        </p:nvSpPr>
        <p:spPr>
          <a:xfrm>
            <a:off x="2355573" y="1853647"/>
            <a:ext cx="9134062" cy="4745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How to Prepare </a:t>
            </a:r>
            <a:r>
              <a:rPr lang="en-US" i="1" dirty="0"/>
              <a:t>–&gt; “Be Nimble”</a:t>
            </a:r>
          </a:p>
          <a:p>
            <a:pPr marL="1262063" lvl="2" indent="-347663"/>
            <a:r>
              <a:rPr lang="en-US" sz="2800" dirty="0"/>
              <a:t>Devices: Shift to 1:1</a:t>
            </a:r>
          </a:p>
          <a:p>
            <a:pPr marL="1262063" lvl="2" indent="-347663"/>
            <a:r>
              <a:rPr lang="en-US" sz="2800" dirty="0"/>
              <a:t>Internet: Survey families &amp; deploy hotspots</a:t>
            </a:r>
          </a:p>
          <a:p>
            <a:pPr marL="1262063" lvl="2" indent="-347663"/>
            <a:r>
              <a:rPr lang="en-US" sz="2800" dirty="0"/>
              <a:t>Platforms: Maintain &amp; Prepare</a:t>
            </a:r>
          </a:p>
          <a:p>
            <a:pPr marL="1262063" lvl="2" indent="-347663"/>
            <a:r>
              <a:rPr lang="en-US" sz="2800" dirty="0"/>
              <a:t>Training: Continue PD around Remote Learning</a:t>
            </a:r>
          </a:p>
          <a:p>
            <a:pPr marL="1262063" lvl="2" indent="-347663"/>
            <a:endParaRPr lang="en-US" sz="2800" dirty="0"/>
          </a:p>
          <a:p>
            <a:pPr marL="457200" lvl="1" indent="0">
              <a:buNone/>
            </a:pPr>
            <a:r>
              <a:rPr lang="en-US" sz="3200" b="1" dirty="0"/>
              <a:t>How to Decide </a:t>
            </a:r>
            <a:r>
              <a:rPr lang="en-US" i="1" dirty="0"/>
              <a:t>–&gt; “Determine the Rules”</a:t>
            </a:r>
          </a:p>
          <a:p>
            <a:pPr marL="1262063" lvl="2" indent="-347663"/>
            <a:r>
              <a:rPr lang="en-US" sz="2800" dirty="0"/>
              <a:t>When would we need to close?</a:t>
            </a:r>
          </a:p>
          <a:p>
            <a:pPr marL="1719263" lvl="3" indent="-347663"/>
            <a:r>
              <a:rPr lang="en-US" sz="2800" dirty="0"/>
              <a:t>Who is determining the rules?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76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919300B3-0485-430C-8568-60C7C6C8C553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Sporadic, Short-Term Closures</a:t>
            </a:r>
            <a:endParaRPr lang="en-US" i="1" u="sng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4F0D7953-691D-451B-AC3A-FE0F2BBD1C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792141-B7E9-4CC3-A4FB-30222E74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04" y="134960"/>
            <a:ext cx="2362474" cy="456744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AE23FC9-E0AB-4CC9-A685-9880C35B6B2D}"/>
              </a:ext>
            </a:extLst>
          </p:cNvPr>
          <p:cNvSpPr txBox="1">
            <a:spLocks/>
          </p:cNvSpPr>
          <p:nvPr/>
        </p:nvSpPr>
        <p:spPr>
          <a:xfrm>
            <a:off x="3760302" y="1108745"/>
            <a:ext cx="7593496" cy="214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/>
              <a:t>TEA Recommendations</a:t>
            </a:r>
            <a:endParaRPr lang="en-US" i="1" dirty="0"/>
          </a:p>
          <a:p>
            <a:pPr marL="1262063" lvl="2" indent="-347663"/>
            <a:r>
              <a:rPr lang="en-US" sz="2800" dirty="0"/>
              <a:t>Intersessional Calendar</a:t>
            </a:r>
          </a:p>
          <a:p>
            <a:pPr marL="1262063" lvl="2" indent="-347663"/>
            <a:r>
              <a:rPr lang="en-US" sz="2800" dirty="0"/>
              <a:t>Additional Days School Year Calendar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98E529-B84A-474A-BD14-6A2D1118A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39" b="2806"/>
          <a:stretch/>
        </p:blipFill>
        <p:spPr>
          <a:xfrm>
            <a:off x="2914821" y="2641350"/>
            <a:ext cx="8038134" cy="41221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345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9F021C-3531-43C6-84AF-8D8F9E884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" y="0"/>
            <a:ext cx="11896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6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523B2B-D2A6-4EA5-9B6B-36F7BF53A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" y="100012"/>
            <a:ext cx="11915775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42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9F8B41-F844-4848-84FF-273318D1E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" y="42862"/>
            <a:ext cx="1174432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24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919300B3-0485-430C-8568-60C7C6C8C553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Sporadic, Short-Term Closures</a:t>
            </a:r>
          </a:p>
          <a:p>
            <a:pPr algn="ctr"/>
            <a:r>
              <a:rPr lang="en-US" sz="2700" i="1" dirty="0"/>
              <a:t>what we can </a:t>
            </a:r>
            <a:r>
              <a:rPr lang="en-US" sz="2700" i="1" u="sng" dirty="0"/>
              <a:t>expect</a:t>
            </a:r>
            <a:r>
              <a:rPr lang="en-US" sz="2700" i="1" dirty="0"/>
              <a:t> 2020-2021</a:t>
            </a:r>
            <a:endParaRPr lang="en-US" sz="2700" i="1" u="sng" dirty="0"/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4F0D7953-691D-451B-AC3A-FE0F2BBD1C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792141-B7E9-4CC3-A4FB-30222E74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04" y="134960"/>
            <a:ext cx="2362474" cy="456744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AE23FC9-E0AB-4CC9-A685-9880C35B6B2D}"/>
              </a:ext>
            </a:extLst>
          </p:cNvPr>
          <p:cNvSpPr txBox="1">
            <a:spLocks/>
          </p:cNvSpPr>
          <p:nvPr/>
        </p:nvSpPr>
        <p:spPr>
          <a:xfrm>
            <a:off x="2335072" y="1791081"/>
            <a:ext cx="8839822" cy="5375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Aft>
                <a:spcPts val="1200"/>
              </a:spcAft>
              <a:buNone/>
            </a:pPr>
            <a:r>
              <a:rPr lang="en-US" sz="3200" b="1" dirty="0"/>
              <a:t>Challenges with Intersessional / Additional Days</a:t>
            </a:r>
            <a:endParaRPr lang="en-US" i="1" dirty="0"/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Cannot “schedule” COVID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“Stopping” instruction for weeks on end is not best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While both calendars have 187 days, in the intersessional, teachers would be “on call” for 11 months a year as any week could be re-claimed</a:t>
            </a:r>
          </a:p>
          <a:p>
            <a:pPr marL="1262063" lvl="2" indent="-347663">
              <a:spcAft>
                <a:spcPts val="1200"/>
              </a:spcAft>
            </a:pPr>
            <a:r>
              <a:rPr lang="en-US" sz="2800" dirty="0"/>
              <a:t>With the economic fallout that is coming, raising salaries to increase school days could be unsustainable</a:t>
            </a:r>
          </a:p>
        </p:txBody>
      </p:sp>
    </p:spTree>
    <p:extLst>
      <p:ext uri="{BB962C8B-B14F-4D97-AF65-F5344CB8AC3E}">
        <p14:creationId xmlns:p14="http://schemas.microsoft.com/office/powerpoint/2010/main" val="246195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5" y="167906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216426" y="321297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98EE9BD1-2062-4819-98D4-02C2401CF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3736500" y="2310063"/>
            <a:ext cx="5455190" cy="3832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Face to Face Learning + Remote Learning w/Rotating Schedules</a:t>
            </a:r>
            <a:br>
              <a:rPr lang="en-US" sz="3600" b="1" dirty="0"/>
            </a:br>
            <a:endParaRPr lang="en-US" sz="3600" b="1" dirty="0"/>
          </a:p>
          <a:p>
            <a:pPr marL="0" indent="0" algn="ctr">
              <a:buNone/>
            </a:pPr>
            <a:r>
              <a:rPr lang="en-US" sz="3600" i="1" dirty="0"/>
              <a:t>Why? Social Distancing</a:t>
            </a:r>
          </a:p>
        </p:txBody>
      </p:sp>
    </p:spTree>
    <p:extLst>
      <p:ext uri="{BB962C8B-B14F-4D97-AF65-F5344CB8AC3E}">
        <p14:creationId xmlns:p14="http://schemas.microsoft.com/office/powerpoint/2010/main" val="26419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4ABA8F-1805-4B97-82B4-CA10F9E65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271" y="0"/>
            <a:ext cx="9055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385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207682-1AF9-4464-AE76-F525B9DC2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3" t="20000" r="78903" b="23188"/>
          <a:stretch/>
        </p:blipFill>
        <p:spPr>
          <a:xfrm>
            <a:off x="357809" y="434874"/>
            <a:ext cx="2705555" cy="62069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41038-7E01-49B4-8584-0FB2D58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349" y="298174"/>
            <a:ext cx="9172614" cy="6480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“protect children and employees and higher risk”</a:t>
            </a:r>
          </a:p>
          <a:p>
            <a:pPr lvl="1"/>
            <a:r>
              <a:rPr lang="en-US" sz="2800" dirty="0"/>
              <a:t>People 65 years and older</a:t>
            </a:r>
          </a:p>
          <a:p>
            <a:pPr lvl="1"/>
            <a:r>
              <a:rPr lang="en-US" sz="2800" dirty="0"/>
              <a:t>People of all ages with underlying medical conditions, including:</a:t>
            </a:r>
          </a:p>
          <a:p>
            <a:pPr lvl="2"/>
            <a:r>
              <a:rPr lang="en-US" sz="2400" dirty="0"/>
              <a:t>People with chronic lung disease or moderate to severe asthma</a:t>
            </a:r>
          </a:p>
          <a:p>
            <a:pPr lvl="2"/>
            <a:r>
              <a:rPr lang="en-US" sz="2400" dirty="0"/>
              <a:t>People who have serious heart conditions</a:t>
            </a:r>
          </a:p>
          <a:p>
            <a:pPr lvl="2"/>
            <a:r>
              <a:rPr lang="en-US" sz="2400" dirty="0"/>
              <a:t>People who are immunocompromised</a:t>
            </a:r>
          </a:p>
          <a:p>
            <a:pPr lvl="3"/>
            <a:r>
              <a:rPr lang="en-US" sz="2000" dirty="0"/>
              <a:t>cancer treatment, smoking, bone marrow or organ transplantation, immune deficiencies, poorly controlled HIV or AIDS, and prolonged use of corticosteroids and other immune weakening medications</a:t>
            </a:r>
          </a:p>
          <a:p>
            <a:pPr lvl="2"/>
            <a:r>
              <a:rPr lang="en-US" sz="2400" dirty="0"/>
              <a:t>People with severe obesity (body mass index [BMI] of 40 or higher)</a:t>
            </a:r>
          </a:p>
          <a:p>
            <a:pPr lvl="2"/>
            <a:r>
              <a:rPr lang="en-US" sz="2400" dirty="0"/>
              <a:t>People with diabetes</a:t>
            </a:r>
          </a:p>
          <a:p>
            <a:pPr lvl="2"/>
            <a:r>
              <a:rPr lang="en-US" sz="2400" dirty="0"/>
              <a:t>People with chronic kidney disease undergoing dialysis</a:t>
            </a:r>
          </a:p>
          <a:p>
            <a:pPr lvl="2"/>
            <a:r>
              <a:rPr lang="en-US" sz="2400" dirty="0"/>
              <a:t>People with liver disease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10" descr="CDC granted $500 million for surveillance, data collection system ...">
            <a:extLst>
              <a:ext uri="{FF2B5EF4-FFF2-40B4-BE49-F238E27FC236}">
                <a16:creationId xmlns:a16="http://schemas.microsoft.com/office/drawing/2014/main" id="{76564762-1995-44FA-90FA-03E7D53F5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707" y="5674584"/>
            <a:ext cx="1719470" cy="96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D4C40E-6DF0-40BC-89F1-0942AB0ABC59}"/>
              </a:ext>
            </a:extLst>
          </p:cNvPr>
          <p:cNvSpPr/>
          <p:nvPr/>
        </p:nvSpPr>
        <p:spPr>
          <a:xfrm>
            <a:off x="477078" y="1659835"/>
            <a:ext cx="2586286" cy="1143000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4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207682-1AF9-4464-AE76-F525B9DC2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3" t="20000" r="78903" b="23188"/>
          <a:stretch/>
        </p:blipFill>
        <p:spPr>
          <a:xfrm>
            <a:off x="357809" y="434874"/>
            <a:ext cx="2705555" cy="62069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41038-7E01-49B4-8584-0FB2D58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806" y="3073638"/>
            <a:ext cx="5524953" cy="3349488"/>
          </a:xfrm>
        </p:spPr>
        <p:txBody>
          <a:bodyPr>
            <a:normAutofit/>
          </a:bodyPr>
          <a:lstStyle/>
          <a:p>
            <a:pPr lvl="2"/>
            <a:endParaRPr lang="en-US" sz="2400" dirty="0"/>
          </a:p>
          <a:p>
            <a:pPr marL="1311275" lvl="2" indent="-396875">
              <a:buFont typeface="Wingdings" panose="05000000000000000000" pitchFamily="2" charset="2"/>
              <a:buChar char="Ø"/>
            </a:pPr>
            <a:r>
              <a:rPr lang="en-US" sz="2400" dirty="0"/>
              <a:t>How long do people have to stay home if they have a fever?</a:t>
            </a:r>
          </a:p>
          <a:p>
            <a:pPr marL="1311275" lvl="2" indent="-396875">
              <a:buFont typeface="Wingdings" panose="05000000000000000000" pitchFamily="2" charset="2"/>
              <a:buChar char="Ø"/>
            </a:pPr>
            <a:r>
              <a:rPr lang="en-US" sz="2400" dirty="0"/>
              <a:t>How long do people have to stay home if they’ve been exposed?</a:t>
            </a:r>
          </a:p>
          <a:p>
            <a:pPr marL="1311275" lvl="2" indent="-396875">
              <a:buFont typeface="Wingdings" panose="05000000000000000000" pitchFamily="2" charset="2"/>
              <a:buChar char="Ø"/>
            </a:pPr>
            <a:r>
              <a:rPr lang="en-US" sz="2400" dirty="0"/>
              <a:t>How is leave handled when we force an employee to stay home?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10" descr="CDC granted $500 million for surveillance, data collection system ...">
            <a:extLst>
              <a:ext uri="{FF2B5EF4-FFF2-40B4-BE49-F238E27FC236}">
                <a16:creationId xmlns:a16="http://schemas.microsoft.com/office/drawing/2014/main" id="{76564762-1995-44FA-90FA-03E7D53F5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707" y="5674584"/>
            <a:ext cx="1719470" cy="96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D4C40E-6DF0-40BC-89F1-0942AB0ABC59}"/>
              </a:ext>
            </a:extLst>
          </p:cNvPr>
          <p:cNvSpPr/>
          <p:nvPr/>
        </p:nvSpPr>
        <p:spPr>
          <a:xfrm>
            <a:off x="477078" y="2763078"/>
            <a:ext cx="2586286" cy="1143000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ody Temperature Kiosk with Facial Recognition | LamasaTech">
            <a:extLst>
              <a:ext uri="{FF2B5EF4-FFF2-40B4-BE49-F238E27FC236}">
                <a16:creationId xmlns:a16="http://schemas.microsoft.com/office/drawing/2014/main" id="{900BDB66-DF4D-4910-8555-2E5441039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3" r="31070"/>
          <a:stretch/>
        </p:blipFill>
        <p:spPr bwMode="auto">
          <a:xfrm>
            <a:off x="8317850" y="931819"/>
            <a:ext cx="1621280" cy="562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cdn.shopify.com/s/files/1/0018/2088/5052/products/InfraredThermometerForKidsAndAdultsFinal_951ec339-a1fa-402a-b6a2-04114abd61a3_2048x2048.png?v=1587642314">
            <a:extLst>
              <a:ext uri="{FF2B5EF4-FFF2-40B4-BE49-F238E27FC236}">
                <a16:creationId xmlns:a16="http://schemas.microsoft.com/office/drawing/2014/main" id="{11040E67-7A9E-4309-8C10-4BD4B1F6B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5" r="28660"/>
          <a:stretch/>
        </p:blipFill>
        <p:spPr bwMode="auto">
          <a:xfrm>
            <a:off x="10137312" y="1507002"/>
            <a:ext cx="171946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0086EAF-ECB4-4207-872F-B3D13B7573C7}"/>
              </a:ext>
            </a:extLst>
          </p:cNvPr>
          <p:cNvSpPr txBox="1">
            <a:spLocks/>
          </p:cNvSpPr>
          <p:nvPr/>
        </p:nvSpPr>
        <p:spPr>
          <a:xfrm>
            <a:off x="2979630" y="300619"/>
            <a:ext cx="9172614" cy="6480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“screen students and employees upon arrival”</a:t>
            </a:r>
          </a:p>
          <a:p>
            <a:pPr lvl="1"/>
            <a:r>
              <a:rPr lang="en-US" sz="2800" dirty="0"/>
              <a:t>Health Questionnaire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Screen for Symptoms</a:t>
            </a:r>
          </a:p>
          <a:p>
            <a:pPr lvl="2"/>
            <a:r>
              <a:rPr lang="en-US" sz="2400" dirty="0"/>
              <a:t>Temperature Checks</a:t>
            </a:r>
          </a:p>
          <a:p>
            <a:pPr marL="914400" lvl="2" indent="0"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364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851784-2C9F-4F3A-A57D-D527F98E4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92" t="20292" r="52122" b="17142"/>
          <a:stretch/>
        </p:blipFill>
        <p:spPr>
          <a:xfrm>
            <a:off x="99392" y="89452"/>
            <a:ext cx="2831250" cy="66790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A5ACE1-B5D0-4B8D-8E2E-3996C69E63B3}"/>
              </a:ext>
            </a:extLst>
          </p:cNvPr>
          <p:cNvSpPr/>
          <p:nvPr/>
        </p:nvSpPr>
        <p:spPr>
          <a:xfrm>
            <a:off x="221874" y="576470"/>
            <a:ext cx="2586286" cy="1202634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BC5FAC-B462-4EC8-85B0-12287C4EC116}"/>
              </a:ext>
            </a:extLst>
          </p:cNvPr>
          <p:cNvSpPr txBox="1">
            <a:spLocks/>
          </p:cNvSpPr>
          <p:nvPr/>
        </p:nvSpPr>
        <p:spPr>
          <a:xfrm>
            <a:off x="3369364" y="268357"/>
            <a:ext cx="8782879" cy="6512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Hand Washing</a:t>
            </a:r>
          </a:p>
          <a:p>
            <a:r>
              <a:rPr lang="en-US" sz="3200" dirty="0"/>
              <a:t>Employees wearing a cloth face covering</a:t>
            </a:r>
          </a:p>
          <a:p>
            <a:endParaRPr lang="en-US" sz="3200" dirty="0"/>
          </a:p>
          <a:p>
            <a:r>
              <a:rPr lang="en-US" sz="3200" dirty="0"/>
              <a:t>Cleaning / Disinfecting</a:t>
            </a:r>
          </a:p>
          <a:p>
            <a:pPr marL="804863" lvl="1" indent="-347663">
              <a:buFont typeface="Wingdings" panose="05000000000000000000" pitchFamily="2" charset="2"/>
              <a:buChar char="Ø"/>
            </a:pPr>
            <a:r>
              <a:rPr lang="en-US" dirty="0"/>
              <a:t>Not daily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Every class period</a:t>
            </a:r>
          </a:p>
          <a:p>
            <a:pPr marL="804863" lvl="1" indent="-347663">
              <a:buFont typeface="Wingdings" panose="05000000000000000000" pitchFamily="2" charset="2"/>
              <a:buChar char="Ø"/>
            </a:pPr>
            <a:r>
              <a:rPr lang="en-US" dirty="0"/>
              <a:t>Ventilation?!?</a:t>
            </a:r>
          </a:p>
          <a:p>
            <a:endParaRPr lang="en-US" dirty="0"/>
          </a:p>
          <a:p>
            <a:r>
              <a:rPr lang="en-US" sz="3200" dirty="0"/>
              <a:t>Social Distancing</a:t>
            </a:r>
          </a:p>
          <a:p>
            <a:r>
              <a:rPr lang="en-US" sz="3200" dirty="0"/>
              <a:t>Limited Mixing Between Groups</a:t>
            </a:r>
          </a:p>
          <a:p>
            <a:endParaRPr lang="en-US" sz="3200" dirty="0"/>
          </a:p>
          <a:p>
            <a:r>
              <a:rPr lang="en-US" sz="3200" dirty="0"/>
              <a:t>Training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20FCDE-A295-4DE8-A404-5BCA69FACEF9}"/>
              </a:ext>
            </a:extLst>
          </p:cNvPr>
          <p:cNvSpPr/>
          <p:nvPr/>
        </p:nvSpPr>
        <p:spPr>
          <a:xfrm>
            <a:off x="254905" y="1779103"/>
            <a:ext cx="2586286" cy="576471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3036C1-9CEF-4572-8534-38A01B7969A5}"/>
              </a:ext>
            </a:extLst>
          </p:cNvPr>
          <p:cNvSpPr/>
          <p:nvPr/>
        </p:nvSpPr>
        <p:spPr>
          <a:xfrm>
            <a:off x="221874" y="2352782"/>
            <a:ext cx="2586286" cy="1205426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713386-128D-4CC8-88A3-CBBFC3C0C76E}"/>
              </a:ext>
            </a:extLst>
          </p:cNvPr>
          <p:cNvSpPr/>
          <p:nvPr/>
        </p:nvSpPr>
        <p:spPr>
          <a:xfrm>
            <a:off x="221874" y="3524644"/>
            <a:ext cx="2586286" cy="576471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0" descr="CDC granted $500 million for surveillance, data collection system ...">
            <a:extLst>
              <a:ext uri="{FF2B5EF4-FFF2-40B4-BE49-F238E27FC236}">
                <a16:creationId xmlns:a16="http://schemas.microsoft.com/office/drawing/2014/main" id="{4696CE67-782C-4D2A-84D4-87A48BD98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707" y="5674584"/>
            <a:ext cx="1719470" cy="96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DFB414-DCE7-4E6D-BE54-10605B17C8EC}"/>
              </a:ext>
            </a:extLst>
          </p:cNvPr>
          <p:cNvSpPr/>
          <p:nvPr/>
        </p:nvSpPr>
        <p:spPr>
          <a:xfrm>
            <a:off x="39757" y="1997765"/>
            <a:ext cx="182117" cy="5068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5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17A238-120B-44E3-B9E1-9E76794A5B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72" t="19176" r="21429" b="57737"/>
          <a:stretch/>
        </p:blipFill>
        <p:spPr>
          <a:xfrm>
            <a:off x="273243" y="821959"/>
            <a:ext cx="5641259" cy="4059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C02EA4-FEFA-4DB1-8C99-CFC286718E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72" t="41644" r="21429" b="28200"/>
          <a:stretch/>
        </p:blipFill>
        <p:spPr>
          <a:xfrm>
            <a:off x="6096000" y="1266439"/>
            <a:ext cx="5440856" cy="511389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720E152-9376-4F7D-904D-CC1EB942E505}"/>
              </a:ext>
            </a:extLst>
          </p:cNvPr>
          <p:cNvSpPr/>
          <p:nvPr/>
        </p:nvSpPr>
        <p:spPr>
          <a:xfrm>
            <a:off x="273243" y="4171308"/>
            <a:ext cx="250739" cy="5239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431344-1F78-42AC-8723-01AB3BF306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13" t="28314" b="51760"/>
          <a:stretch/>
        </p:blipFill>
        <p:spPr>
          <a:xfrm>
            <a:off x="3209983" y="4695290"/>
            <a:ext cx="2886017" cy="1998914"/>
          </a:xfrm>
          <a:prstGeom prst="rect">
            <a:avLst/>
          </a:prstGeom>
        </p:spPr>
      </p:pic>
      <p:pic>
        <p:nvPicPr>
          <p:cNvPr id="15" name="Picture 10" descr="CDC granted $500 million for surveillance, data collection system ...">
            <a:extLst>
              <a:ext uri="{FF2B5EF4-FFF2-40B4-BE49-F238E27FC236}">
                <a16:creationId xmlns:a16="http://schemas.microsoft.com/office/drawing/2014/main" id="{130B8386-6FAB-45D7-A690-10AEEC347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287" y="208733"/>
            <a:ext cx="1719470" cy="96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302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6D058D-2226-4234-A7E2-531D4134FB42}"/>
              </a:ext>
            </a:extLst>
          </p:cNvPr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41C2997A-E0A4-4AD1-AEBC-CE0A5D85E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528" y="229617"/>
            <a:ext cx="5314882" cy="621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89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1396-FDE4-4327-9CDC-15AD97C6A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TEA Summer School Guidance </a:t>
            </a:r>
            <a:r>
              <a:rPr lang="en-US" sz="2400" dirty="0"/>
              <a:t>(May 18, 2020)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3F95-13FC-48FC-ADA2-062F1F07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274"/>
            <a:ext cx="10515600" cy="50323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No more than 11 students in a group </a:t>
            </a:r>
            <a:r>
              <a:rPr lang="en-US" dirty="0"/>
              <a:t>(including teachers &amp; staff)</a:t>
            </a:r>
          </a:p>
          <a:p>
            <a:pPr>
              <a:spcAft>
                <a:spcPts val="600"/>
              </a:spcAft>
            </a:pPr>
            <a:r>
              <a:rPr lang="en-US" b="1" dirty="0"/>
              <a:t>Desks must be 6 feet apart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All students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should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be 6 feet apart at all times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TEA notes this may not be feasible for early childhood and special needs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Students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should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be self-contained (limited travel to other classes)</a:t>
            </a:r>
          </a:p>
          <a:p>
            <a:pPr>
              <a:spcAft>
                <a:spcPts val="600"/>
              </a:spcAft>
            </a:pPr>
            <a:r>
              <a:rPr lang="en-US" b="1" dirty="0"/>
              <a:t>If multiple groups are in the same area, groups must be 30 feet apart</a:t>
            </a:r>
          </a:p>
          <a:p>
            <a:pPr>
              <a:spcAft>
                <a:spcPts val="600"/>
              </a:spcAft>
            </a:pPr>
            <a:r>
              <a:rPr lang="en-US" b="1" dirty="0"/>
              <a:t>No group work or pairs work or assemblies or field trips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Preferable to gather outside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8" descr="Texas Education Agency (@teainfo) | Twitter">
            <a:extLst>
              <a:ext uri="{FF2B5EF4-FFF2-40B4-BE49-F238E27FC236}">
                <a16:creationId xmlns:a16="http://schemas.microsoft.com/office/drawing/2014/main" id="{BA413F44-68A6-432D-BFB8-015B656C3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746" y="-304801"/>
            <a:ext cx="19716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875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1396-FDE4-4327-9CDC-15AD97C6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97" y="175656"/>
            <a:ext cx="10515600" cy="58222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TEA Summer School Guidance </a:t>
            </a:r>
            <a:r>
              <a:rPr lang="en-US" dirty="0"/>
              <a:t>(May 18,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3F95-13FC-48FC-ADA2-062F1F07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4443"/>
            <a:ext cx="10515600" cy="580355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No choir, wind instruments, indoor sports</a:t>
            </a:r>
          </a:p>
          <a:p>
            <a:pPr>
              <a:spcAft>
                <a:spcPts val="600"/>
              </a:spcAft>
            </a:pPr>
            <a:r>
              <a:rPr lang="en-US" b="1" dirty="0"/>
              <a:t>Gyms, weight rooms and indoor facilities to remain closed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All staff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be screened daily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Student temperatures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be taken daily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Hand sanitizer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be at every entrance and required for entry onto the campus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Students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wash hands after touching anything someone else has touched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Students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wash hands at least 2 times a day and after using restroom and eating (handwashing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be supervised)</a:t>
            </a:r>
          </a:p>
        </p:txBody>
      </p:sp>
      <p:pic>
        <p:nvPicPr>
          <p:cNvPr id="4" name="Picture 8" descr="Texas Education Agency (@teainfo) | Twitter">
            <a:extLst>
              <a:ext uri="{FF2B5EF4-FFF2-40B4-BE49-F238E27FC236}">
                <a16:creationId xmlns:a16="http://schemas.microsoft.com/office/drawing/2014/main" id="{2B663B9B-BE57-400C-9522-5AEA87538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746" y="-304801"/>
            <a:ext cx="19716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564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1396-FDE4-4327-9CDC-15AD97C6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97" y="175656"/>
            <a:ext cx="10515600" cy="58222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TEA Summer School Guidance </a:t>
            </a:r>
            <a:r>
              <a:rPr lang="en-US" dirty="0"/>
              <a:t>(May 18,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3F95-13FC-48FC-ADA2-062F1F07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4443"/>
            <a:ext cx="10515600" cy="580355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Employees and students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wear cloth face coverings </a:t>
            </a:r>
            <a:r>
              <a:rPr lang="en-US" sz="1900" dirty="0">
                <a:solidFill>
                  <a:schemeClr val="accent1"/>
                </a:solidFill>
              </a:rPr>
              <a:t>(over nose and mouth)</a:t>
            </a:r>
            <a:endParaRPr lang="en-US" dirty="0">
              <a:solidFill>
                <a:schemeClr val="accent1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Where possible, dividers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be placed on desks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Students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eat lunch at their desks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Students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remain 6 feet apart while at recess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Consider using cones, caution tapes or natural barriers to keep groups apart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Everything </a:t>
            </a:r>
            <a:r>
              <a:rPr lang="en-US" b="1" dirty="0">
                <a:solidFill>
                  <a:schemeClr val="accent1"/>
                </a:solidFill>
              </a:rPr>
              <a:t>should</a:t>
            </a:r>
            <a:r>
              <a:rPr lang="en-US" dirty="0">
                <a:solidFill>
                  <a:schemeClr val="accent1"/>
                </a:solidFill>
              </a:rPr>
              <a:t> be cleaned in between groups of students</a:t>
            </a: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accent1"/>
                </a:solidFill>
              </a:rPr>
              <a:t>Consider</a:t>
            </a:r>
            <a:r>
              <a:rPr lang="en-US" dirty="0">
                <a:solidFill>
                  <a:schemeClr val="accent1"/>
                </a:solidFill>
              </a:rPr>
              <a:t> staggering start/end times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Buses: group by class, 6 feet apart, hand sanitizer</a:t>
            </a:r>
          </a:p>
          <a:p>
            <a:pPr>
              <a:spcAft>
                <a:spcPts val="600"/>
              </a:spcAft>
            </a:pPr>
            <a:r>
              <a:rPr lang="en-US" b="1" dirty="0"/>
              <a:t>Positive Cases: that individual and all people with regular contact must stay home for two weeks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8" descr="Texas Education Agency (@teainfo) | Twitter">
            <a:extLst>
              <a:ext uri="{FF2B5EF4-FFF2-40B4-BE49-F238E27FC236}">
                <a16:creationId xmlns:a16="http://schemas.microsoft.com/office/drawing/2014/main" id="{2B663B9B-BE57-400C-9522-5AEA87538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746" y="-304801"/>
            <a:ext cx="19716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646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5" y="167906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98EE9BD1-2062-4819-98D4-02C2401CF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2713382" y="1880534"/>
            <a:ext cx="9462213" cy="42220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/>
              <a:t>Face to Face Learning w/Rotating Schedules</a:t>
            </a:r>
            <a:br>
              <a:rPr lang="en-US" sz="3600" b="1" dirty="0"/>
            </a:br>
            <a:r>
              <a:rPr lang="en-US" sz="3600" b="1" dirty="0"/>
              <a:t>  </a:t>
            </a:r>
            <a:r>
              <a:rPr lang="en-US" sz="3600" i="1" dirty="0"/>
              <a:t>Why? Social Distancing</a:t>
            </a:r>
          </a:p>
          <a:p>
            <a:pPr marL="0" indent="0">
              <a:buNone/>
            </a:pPr>
            <a:endParaRPr lang="en-US" sz="3600" i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i="1" dirty="0"/>
              <a:t>  </a:t>
            </a:r>
            <a:r>
              <a:rPr lang="en-US" sz="3600" dirty="0"/>
              <a:t>Models Proposed by Ed Leaders: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/>
              <a:t>A/B Day: ½ attend on Mon/Weds, ½ attend Tues/Thurs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/>
              <a:t>A/B Week: ½ attend one week; ½ attend the next week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/>
              <a:t>AM/PM: ½ attend morning; ½ attend afternoon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3200" dirty="0"/>
              <a:t>Elem/Secondary: Elem attends in person; Secondary remote </a:t>
            </a:r>
          </a:p>
        </p:txBody>
      </p:sp>
    </p:spTree>
    <p:extLst>
      <p:ext uri="{BB962C8B-B14F-4D97-AF65-F5344CB8AC3E}">
        <p14:creationId xmlns:p14="http://schemas.microsoft.com/office/powerpoint/2010/main" val="52142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5" y="167906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98EE9BD1-2062-4819-98D4-02C2401CF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2713383" y="1960047"/>
            <a:ext cx="8160026" cy="482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3600" b="1" dirty="0"/>
              <a:t>Challenges in Social Distancing at School</a:t>
            </a:r>
            <a:endParaRPr lang="en-US" i="1" dirty="0"/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Arrival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Dismissal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Buses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Lunches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Class Transitions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Restroom Breaks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94F0DBE-3CD9-49CF-BE20-109B307345F7}"/>
              </a:ext>
            </a:extLst>
          </p:cNvPr>
          <p:cNvSpPr txBox="1">
            <a:spLocks/>
          </p:cNvSpPr>
          <p:nvPr/>
        </p:nvSpPr>
        <p:spPr>
          <a:xfrm>
            <a:off x="6629401" y="2006600"/>
            <a:ext cx="4959625" cy="4486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 </a:t>
            </a:r>
            <a:endParaRPr lang="en-US" i="1" dirty="0"/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PE / Athletics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Recess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Music / Band / Choir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Extracurricular Activities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Maintaining Distance in all places</a:t>
            </a:r>
          </a:p>
          <a:p>
            <a:pPr marL="804863" lvl="1" indent="-347663">
              <a:spcAft>
                <a:spcPts val="1200"/>
              </a:spcAft>
            </a:pPr>
            <a:r>
              <a:rPr lang="en-US" sz="2800" dirty="0"/>
              <a:t>Hand Washing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49FBC6D-0FB8-4A75-A2EE-1C93F8B7027D}"/>
              </a:ext>
            </a:extLst>
          </p:cNvPr>
          <p:cNvSpPr/>
          <p:nvPr/>
        </p:nvSpPr>
        <p:spPr>
          <a:xfrm rot="19799984">
            <a:off x="2007009" y="4750477"/>
            <a:ext cx="1269606" cy="775669"/>
          </a:xfrm>
          <a:prstGeom prst="rightArrow">
            <a:avLst/>
          </a:prstGeom>
          <a:solidFill>
            <a:srgbClr val="F3634B"/>
          </a:solidFill>
          <a:ln>
            <a:solidFill>
              <a:srgbClr val="F363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In Search of the Collaboration Sweet Spot">
            <a:extLst>
              <a:ext uri="{FF2B5EF4-FFF2-40B4-BE49-F238E27FC236}">
                <a16:creationId xmlns:a16="http://schemas.microsoft.com/office/drawing/2014/main" id="{D8F71EA1-9CF7-431B-83B3-4526B7065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62" y="4693939"/>
            <a:ext cx="2028817" cy="202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36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673AF-3859-4121-A2CF-3B4CFA40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5" y="167906"/>
            <a:ext cx="2352675" cy="4486275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2713382" y="365125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Hybrid Learning</a:t>
            </a:r>
            <a:br>
              <a:rPr lang="en-US" b="1" dirty="0"/>
            </a:br>
            <a:r>
              <a:rPr lang="en-US" sz="2700" i="1" dirty="0"/>
              <a:t>what could be </a:t>
            </a:r>
            <a:r>
              <a:rPr lang="en-US" sz="2700" i="1" u="sng" dirty="0"/>
              <a:t>new</a:t>
            </a:r>
            <a:r>
              <a:rPr lang="en-US" sz="2700" i="1" dirty="0"/>
              <a:t> in 2020-21</a:t>
            </a:r>
            <a:endParaRPr lang="en-US" i="1" u="sng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98EE9BD1-2062-4819-98D4-02C2401CF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320467" y="5241607"/>
            <a:ext cx="1895959" cy="1357976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2866680" y="1890473"/>
            <a:ext cx="9004853" cy="49675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3600" b="1" dirty="0"/>
              <a:t>Challenges for Staff: </a:t>
            </a:r>
            <a:r>
              <a:rPr lang="en-US" sz="2600" i="1" dirty="0"/>
              <a:t>(PS - this is not feasible)</a:t>
            </a:r>
            <a:endParaRPr lang="en-US" sz="1900" i="1" dirty="0"/>
          </a:p>
          <a:p>
            <a:pPr lvl="0">
              <a:spcAft>
                <a:spcPts val="600"/>
              </a:spcAft>
            </a:pPr>
            <a:r>
              <a:rPr lang="en-US" sz="3000" dirty="0"/>
              <a:t>Teach different groups of kids every day/week</a:t>
            </a:r>
          </a:p>
          <a:p>
            <a:pPr lvl="0">
              <a:spcAft>
                <a:spcPts val="600"/>
              </a:spcAft>
            </a:pPr>
            <a:r>
              <a:rPr lang="en-US" sz="3000" dirty="0"/>
              <a:t>Sustain the offline learning for those groups of kids on the off days</a:t>
            </a:r>
          </a:p>
          <a:p>
            <a:pPr lvl="0">
              <a:spcAft>
                <a:spcPts val="600"/>
              </a:spcAft>
            </a:pPr>
            <a:r>
              <a:rPr lang="en-US" sz="3000" dirty="0"/>
              <a:t>Teach a completely remote version of your class for the kids who cannot or choose not to come at all</a:t>
            </a:r>
          </a:p>
          <a:p>
            <a:pPr lvl="0">
              <a:spcAft>
                <a:spcPts val="600"/>
              </a:spcAft>
            </a:pPr>
            <a:r>
              <a:rPr lang="en-US" sz="3000" dirty="0"/>
              <a:t>For those that are parents, serve as a homeschool teacher for your own kids throughout as they’re not receiving daily instruction. </a:t>
            </a:r>
            <a:r>
              <a:rPr lang="en-US" i="1" dirty="0"/>
              <a:t>PS - Where do their children go on the “off” days?</a:t>
            </a:r>
          </a:p>
          <a:p>
            <a:pPr marL="0" indent="0">
              <a:spcAft>
                <a:spcPts val="600"/>
              </a:spcAft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8857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1396-FDE4-4327-9CDC-15AD97C6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156" y="1248240"/>
            <a:ext cx="4946374" cy="1520665"/>
          </a:xfrm>
        </p:spPr>
        <p:txBody>
          <a:bodyPr>
            <a:noAutofit/>
          </a:bodyPr>
          <a:lstStyle/>
          <a:p>
            <a:r>
              <a:rPr lang="en-US" b="1" dirty="0"/>
              <a:t>2 Things that Will </a:t>
            </a:r>
            <a:br>
              <a:rPr lang="en-US" b="1" dirty="0"/>
            </a:br>
            <a:r>
              <a:rPr lang="en-US" b="1" dirty="0"/>
              <a:t>Dictate Fall 2020…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3F95-13FC-48FC-ADA2-062F1F07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273" y="3254383"/>
            <a:ext cx="9211454" cy="3096721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000" b="1" dirty="0"/>
              <a:t>If the rules require: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sz="3000" dirty="0"/>
              <a:t>6 feet of distance or required ratios of students 10:1 or 11:1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sz="3000" dirty="0"/>
              <a:t>14 day quarantine for anyone who tests positive </a:t>
            </a:r>
            <a:r>
              <a:rPr lang="en-US" sz="3000" u="sng" dirty="0"/>
              <a:t>and</a:t>
            </a:r>
            <a:r>
              <a:rPr lang="en-US" sz="3000" dirty="0"/>
              <a:t> anyone they’ve been in regular contact with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endParaRPr lang="en-US" b="1" dirty="0"/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5D4B4D-250D-4396-8943-B6184205D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224" y="356146"/>
            <a:ext cx="4875820" cy="33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2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C29D1-CEB2-4C58-AEEA-19A9BB7F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709" y="486880"/>
            <a:ext cx="8681326" cy="5884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F7852F2-BC4D-40BD-B27C-1B262CFCD612}"/>
              </a:ext>
            </a:extLst>
          </p:cNvPr>
          <p:cNvSpPr/>
          <p:nvPr/>
        </p:nvSpPr>
        <p:spPr>
          <a:xfrm>
            <a:off x="217509" y="859065"/>
            <a:ext cx="3124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museo-sans-1"/>
              </a:rPr>
              <a:t>Planning for 2020-2021</a:t>
            </a:r>
          </a:p>
          <a:p>
            <a:pPr algn="ctr"/>
            <a:endParaRPr lang="en-US" sz="2400" dirty="0">
              <a:latin typeface="museo-sans-1"/>
            </a:endParaRPr>
          </a:p>
          <a:p>
            <a:pPr algn="ctr"/>
            <a:r>
              <a:rPr lang="en-US" sz="2400" dirty="0">
                <a:latin typeface="museo-sans-1"/>
              </a:rPr>
              <a:t>We may not know what the 2020-21 school year will look like at any given moment, but we do know that it will fall into some part of this continuum.</a:t>
            </a:r>
          </a:p>
          <a:p>
            <a:pPr algn="ctr"/>
            <a:endParaRPr lang="en-US" sz="2400" dirty="0">
              <a:latin typeface="museo-sans-1"/>
            </a:endParaRPr>
          </a:p>
          <a:p>
            <a:pPr algn="ctr"/>
            <a:r>
              <a:rPr lang="en-US" sz="2400" b="1" dirty="0">
                <a:latin typeface="museo-sans-1"/>
              </a:rPr>
              <a:t>As leaders, we must prepare for it all.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7717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A72863ED-9F38-4CA0-93BE-67E0507DFF8B}"/>
              </a:ext>
            </a:extLst>
          </p:cNvPr>
          <p:cNvSpPr txBox="1">
            <a:spLocks/>
          </p:cNvSpPr>
          <p:nvPr/>
        </p:nvSpPr>
        <p:spPr>
          <a:xfrm>
            <a:off x="427382" y="422052"/>
            <a:ext cx="8640417" cy="11853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Helpful Links</a:t>
            </a:r>
            <a:endParaRPr lang="en-US" i="1" u="sng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98EE9BD1-2062-4819-98D4-02C2401CF7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580" r="11583" b="17926"/>
          <a:stretch/>
        </p:blipFill>
        <p:spPr>
          <a:xfrm>
            <a:off x="10190023" y="5201851"/>
            <a:ext cx="1895959" cy="1357976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4363A08-A9A8-46F4-A96E-D00924F36826}"/>
              </a:ext>
            </a:extLst>
          </p:cNvPr>
          <p:cNvSpPr txBox="1">
            <a:spLocks/>
          </p:cNvSpPr>
          <p:nvPr/>
        </p:nvSpPr>
        <p:spPr>
          <a:xfrm>
            <a:off x="427382" y="1391480"/>
            <a:ext cx="11533603" cy="55957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3"/>
              </a:rPr>
              <a:t>CDC Guidance for School Re-Opening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4"/>
              </a:rPr>
              <a:t>School Superintendents will Follow Leaked CDC Guidance on Reopening Schools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5"/>
              </a:rPr>
              <a:t>“Between 0 and 100%”: Texas schools weigh the odds of students returning this fall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6"/>
              </a:rPr>
              <a:t>NIET – Scenario Planning: Considerations for 2020-21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7"/>
              </a:rPr>
              <a:t>Arizona’s three-phase approach to crafting school reopening plan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8"/>
              </a:rPr>
              <a:t>7 questions schools will have to answer to reopen in fall 2020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9"/>
              </a:rPr>
              <a:t>Katie Martin: 6 Ideas for Creating a Remote Community of Learners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10"/>
              </a:rPr>
              <a:t>Larry </a:t>
            </a:r>
            <a:r>
              <a:rPr lang="en-US" sz="2500" dirty="0" err="1">
                <a:hlinkClick r:id="rId10"/>
              </a:rPr>
              <a:t>Ferlazzo</a:t>
            </a:r>
            <a:r>
              <a:rPr lang="en-US" sz="2500" dirty="0">
                <a:hlinkClick r:id="rId10"/>
              </a:rPr>
              <a:t>: Best Posts Predicting What School Will Look Like in the Fall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11"/>
              </a:rPr>
              <a:t>George </a:t>
            </a:r>
            <a:r>
              <a:rPr lang="en-US" sz="2500" dirty="0" err="1">
                <a:hlinkClick r:id="rId11"/>
              </a:rPr>
              <a:t>Couros</a:t>
            </a:r>
            <a:r>
              <a:rPr lang="en-US" sz="2500" dirty="0">
                <a:hlinkClick r:id="rId11"/>
              </a:rPr>
              <a:t>: 5 Hopes for When Schools Reopen Face-To-Face</a:t>
            </a:r>
            <a:endParaRPr lang="en-US" sz="2500" dirty="0"/>
          </a:p>
          <a:p>
            <a:pPr fontAlgn="base">
              <a:spcBef>
                <a:spcPts val="0"/>
              </a:spcBef>
              <a:spcAft>
                <a:spcPts val="1800"/>
              </a:spcAft>
            </a:pPr>
            <a:r>
              <a:rPr lang="en-US" sz="2500" dirty="0">
                <a:hlinkClick r:id="rId12"/>
              </a:rPr>
              <a:t>Jeremy Parrish: Do I Dare Disturb the Universe?</a:t>
            </a:r>
            <a:endParaRPr lang="en-US" sz="25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E6401-40B6-4790-B8C4-48A9164E01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27782" y="151435"/>
            <a:ext cx="2243751" cy="152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02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1185</Words>
  <Application>Microsoft Office PowerPoint</Application>
  <PresentationFormat>Widescreen</PresentationFormat>
  <Paragraphs>178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Dubai Medium</vt:lpstr>
      <vt:lpstr>museo-sans-1</vt:lpstr>
      <vt:lpstr>Wingdings</vt:lpstr>
      <vt:lpstr>Office Theme</vt:lpstr>
      <vt:lpstr>Planning for 2020-21</vt:lpstr>
      <vt:lpstr>PowerPoint Presentation</vt:lpstr>
      <vt:lpstr>PowerPoint Presentation</vt:lpstr>
      <vt:lpstr>100% Face to Face Learning how we started 2019-2020</vt:lpstr>
      <vt:lpstr>100% Face to Face Learning how we started 2019-2020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 Summer School Guidance (May 18, 2020)</vt:lpstr>
      <vt:lpstr>TEA Summer School Guidance (May 18, 2020)</vt:lpstr>
      <vt:lpstr>TEA Summer School Guidance (May 18, 2020)</vt:lpstr>
      <vt:lpstr>PowerPoint Presentation</vt:lpstr>
      <vt:lpstr>PowerPoint Presentation</vt:lpstr>
      <vt:lpstr>PowerPoint Presentation</vt:lpstr>
      <vt:lpstr>2 Things that Will  Dictate Fall 2020…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Siler</dc:creator>
  <cp:lastModifiedBy>Jill Siler</cp:lastModifiedBy>
  <cp:revision>67</cp:revision>
  <dcterms:created xsi:type="dcterms:W3CDTF">2020-05-14T16:45:29Z</dcterms:created>
  <dcterms:modified xsi:type="dcterms:W3CDTF">2020-05-30T18:15:14Z</dcterms:modified>
</cp:coreProperties>
</file>