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329" r:id="rId3"/>
    <p:sldId id="257" r:id="rId4"/>
    <p:sldId id="266" r:id="rId5"/>
    <p:sldId id="315" r:id="rId6"/>
    <p:sldId id="325" r:id="rId7"/>
    <p:sldId id="328" r:id="rId8"/>
    <p:sldId id="272" r:id="rId9"/>
    <p:sldId id="259" r:id="rId10"/>
    <p:sldId id="271" r:id="rId11"/>
    <p:sldId id="326" r:id="rId12"/>
    <p:sldId id="273" r:id="rId13"/>
    <p:sldId id="324" r:id="rId14"/>
    <p:sldId id="281" r:id="rId15"/>
    <p:sldId id="262" r:id="rId16"/>
    <p:sldId id="274" r:id="rId17"/>
    <p:sldId id="278" r:id="rId18"/>
    <p:sldId id="263" r:id="rId19"/>
    <p:sldId id="293" r:id="rId20"/>
    <p:sldId id="330" r:id="rId21"/>
    <p:sldId id="279" r:id="rId22"/>
    <p:sldId id="280" r:id="rId23"/>
    <p:sldId id="331" r:id="rId24"/>
    <p:sldId id="327" r:id="rId25"/>
    <p:sldId id="320" r:id="rId26"/>
    <p:sldId id="318" r:id="rId27"/>
    <p:sldId id="319" r:id="rId28"/>
    <p:sldId id="265" r:id="rId29"/>
    <p:sldId id="322" r:id="rId30"/>
    <p:sldId id="284" r:id="rId31"/>
    <p:sldId id="283" r:id="rId32"/>
    <p:sldId id="32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3634B"/>
    <a:srgbClr val="0F75BC"/>
    <a:srgbClr val="456A7D"/>
    <a:srgbClr val="FFFF00"/>
    <a:srgbClr val="B8BABC"/>
    <a:srgbClr val="93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Parent Surveys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Sheet1!$A$3:$A$5</c:f>
              <c:strCache>
                <c:ptCount val="3"/>
                <c:pt idx="0">
                  <c:v>students wear masks</c:v>
                </c:pt>
                <c:pt idx="1">
                  <c:v>plexiglass on desk</c:v>
                </c:pt>
                <c:pt idx="2">
                  <c:v>social distance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0.19</c:v>
                </c:pt>
                <c:pt idx="1">
                  <c:v>0.23</c:v>
                </c:pt>
                <c:pt idx="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EE-47AA-8808-14FE6907163D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CC0000"/>
            </a:solidFill>
            <a:ln>
              <a:noFill/>
            </a:ln>
            <a:effectLst/>
          </c:spPr>
          <c:invertIfNegative val="0"/>
          <c:cat>
            <c:strRef>
              <c:f>Sheet1!$A$3:$A$5</c:f>
              <c:strCache>
                <c:ptCount val="3"/>
                <c:pt idx="0">
                  <c:v>students wear masks</c:v>
                </c:pt>
                <c:pt idx="1">
                  <c:v>plexiglass on desk</c:v>
                </c:pt>
                <c:pt idx="2">
                  <c:v>social distance</c:v>
                </c:pt>
              </c:strCache>
            </c:strRef>
          </c:cat>
          <c:val>
            <c:numRef>
              <c:f>Sheet1!$C$3:$C$5</c:f>
              <c:numCache>
                <c:formatCode>0%</c:formatCode>
                <c:ptCount val="3"/>
                <c:pt idx="0">
                  <c:v>0.81</c:v>
                </c:pt>
                <c:pt idx="1">
                  <c:v>0.77</c:v>
                </c:pt>
                <c:pt idx="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EE-47AA-8808-14FE69071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7547471"/>
        <c:axId val="1657740335"/>
      </c:barChart>
      <c:catAx>
        <c:axId val="165754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740335"/>
        <c:crosses val="autoZero"/>
        <c:auto val="1"/>
        <c:lblAlgn val="ctr"/>
        <c:lblOffset val="100"/>
        <c:noMultiLvlLbl val="0"/>
      </c:catAx>
      <c:valAx>
        <c:axId val="1657740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547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6A27-2B0C-47DD-82E0-6A70F6195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AE021-7490-4B5F-9D48-95AEC9E8DE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6BAA0-C7BA-4D5B-8579-A39EBD20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5980E-ED75-4358-A9D0-96375054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CE31-8B27-4271-BAC2-6D8A7B0C4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6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372B-2E51-4138-B441-73A2A9DF8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E1730-2FCA-403F-AA26-4404857D8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289ED-DCE1-46C7-86D1-7B572883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6AA9E-5047-4C3E-8B8C-69D202E2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89836-BCA4-4CB3-A35E-F626AD74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0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A57C-77D6-4850-BB3F-09FACBD2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D66E5-55EA-4F86-AF08-4CD84588F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9759F-FDCB-470D-A485-E5DE5DB11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F46E7-7DB0-49C6-A478-A2BB80F8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9F02-E338-4804-A5D6-BD588BB09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9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4F80-8274-4C61-9AE8-B7B658BF0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B6C9-3FEB-40A0-BB98-3E0F2C799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8C101-A1E1-46A2-829A-8940EB798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70895-BAA9-4BB5-9EBB-2A2A11009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8E081-878A-4AEA-8C88-FBDCD71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8924F-0B1D-4181-9191-802023832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1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AD92-A3CB-440B-AC63-E08F5AD3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4ECAC-E3FB-45E4-A8E8-63CA5F0E3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F77132-3893-4BBE-A2E8-AE0DCB27C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594E51-A89B-4F7B-BCC8-C97839C81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CED2A-FD42-4EAD-B6AB-8D48CE1F2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34A9FE-CF03-43FA-BBAB-03E59EE9F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6AD5BE-9E4D-4B77-93D7-1FB7B6DD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DAA5D0-69C0-4FF2-9DC3-50239251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0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2FE53-F4C9-4ADC-945C-8E22912E4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E7FFF-C2E2-4C09-8BB3-E1E5384D7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B63E62-4D78-4C21-A4C5-E85476B1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45469C-3A9D-4E52-9F2A-D2AA5449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8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6E4AD4-E2F4-4A26-B8B2-2528AECC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69FCAD-810F-4775-AD1E-60E11225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2B768-D094-4FE8-AC66-18564644B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1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4583-2AE7-4A97-B179-A69F4838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154E-DE27-4B50-B5F3-7F49E5A3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91F81-131D-41C5-915B-FF0A2C85A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6C4BA-5E98-4463-B43E-D56C0D69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AF82E-EDDB-44AB-8F30-37C07ED6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F4FE1-254F-41A4-AED1-4C818E46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6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E3B0-9F61-4A34-A0A6-3ADEE42DF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CEFA7-3FD5-4B65-9E56-0212DA650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39C98-5DFB-411F-B515-7ABB4F567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EDA25-0769-4253-B0BF-0E51CD03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2E7C6-7BD7-4BF3-8E46-F1A17EDC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6B77C-CD2E-4BC7-A7A7-E78CBCD7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8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D172C-168B-44D9-B223-6E13C761C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76C90-BCCD-4542-A7A6-48E13D79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06415-B03B-4DFA-BFE1-D382E2BD5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30500-7259-4C13-BB22-B137ED76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B559B-DD55-4522-AF58-1BF93853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8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F38F53-EFFC-4F00-842E-B1F4EA7A24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6803F2-4CE4-4927-942A-09F3FAD7B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AA19-74DC-457F-AEA3-79C169B4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1617C-2826-4B00-BB01-B96C1B35D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EA8AF-B5AB-4C5E-94C2-2B15746E3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8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1A310-977E-4328-83FD-C1DED92B5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AB72C-1139-41E1-9386-7A13D7177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900E6-1397-4609-A4BB-5C38A5058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9D5BF-055E-4BAF-9886-4B3DD1E17AA1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659E5-D8D9-4976-8D0F-23735E49D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40334-9275-4B4C-BAC1-D7F6A81AC1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0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illmsiler.com/2020/05/16/into-the-unknown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sites.google.com/faculty.gunterisd.org/tigerhometakeover/home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illmsiler.com/covid-19/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katielmartin.com/2020/04/12/6-ideas-for-creating-a-remote-community-of-learners/" TargetMode="External"/><Relationship Id="rId3" Type="http://schemas.openxmlformats.org/officeDocument/2006/relationships/hyperlink" Target="https://www.usnews.com/news/education-news/articles/2020-05-15/school-superintendents-dismiss-white-house-will-follow-leaked-cdc-guidance-on-reopening-schools" TargetMode="External"/><Relationship Id="rId7" Type="http://schemas.openxmlformats.org/officeDocument/2006/relationships/hyperlink" Target="https://districtadministration.com/reopening-schools-fall-2020-in-person-health-and-wellness-california-coronavirus/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s://www.cdc.gov/coronavirus/2019-ncov/community/schools-childcare/Schools-Decision-Tree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bc15.com/news/rebound/hiring-during-coronavirus/arizonas-three-phase-approach-to-crafting-school-reopening-plan" TargetMode="External"/><Relationship Id="rId11" Type="http://schemas.openxmlformats.org/officeDocument/2006/relationships/hyperlink" Target="https://jparris9.wixsite.com/mysite/post/do-i-dare-disturb-the-universe" TargetMode="External"/><Relationship Id="rId5" Type="http://schemas.openxmlformats.org/officeDocument/2006/relationships/hyperlink" Target="https://www.niet.org/assets/Resources/fdb8146812/school-year-considerations-2020-21.pdf" TargetMode="External"/><Relationship Id="rId10" Type="http://schemas.openxmlformats.org/officeDocument/2006/relationships/hyperlink" Target="https://georgecouros.ca/blog/archives/11628" TargetMode="External"/><Relationship Id="rId4" Type="http://schemas.openxmlformats.org/officeDocument/2006/relationships/hyperlink" Target="https://www.texastribune.org/2020/05/04/texas-schools-reopening-coronavirus/" TargetMode="External"/><Relationship Id="rId9" Type="http://schemas.openxmlformats.org/officeDocument/2006/relationships/hyperlink" Target="https://larryferlazzo.edublogs.org/2020/04/24/the-best-posts-predicting-what-schools-will-look-like-in-the-fall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4473" y="672112"/>
            <a:ext cx="9843052" cy="4132006"/>
          </a:xfrm>
        </p:spPr>
        <p:txBody>
          <a:bodyPr>
            <a:normAutofit/>
          </a:bodyPr>
          <a:lstStyle/>
          <a:p>
            <a:r>
              <a:rPr lang="en-US" sz="80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Planning for 2020-21</a:t>
            </a:r>
            <a:br>
              <a:rPr lang="en-US" sz="3000" b="1" dirty="0"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br>
              <a:rPr lang="en-US" sz="3000" b="1" dirty="0"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r>
              <a:rPr lang="en-US" sz="4800" dirty="0">
                <a:latin typeface="Dubai Medium" panose="020B0603030403030204" pitchFamily="34" charset="-78"/>
                <a:cs typeface="Dubai Medium" panose="020B0603030403030204" pitchFamily="34" charset="-78"/>
              </a:rPr>
              <a:t>Dr. Jill Siler</a:t>
            </a:r>
            <a:br>
              <a:rPr lang="en-US" sz="4800" dirty="0"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r>
              <a:rPr lang="en-US" sz="4800" dirty="0">
                <a:latin typeface="Dubai Medium" panose="020B0603030403030204" pitchFamily="34" charset="-78"/>
                <a:cs typeface="Dubai Medium" panose="020B0603030403030204" pitchFamily="34" charset="-78"/>
              </a:rPr>
              <a:t>Gunter ISD Superintendent</a:t>
            </a:r>
            <a:endParaRPr lang="en-US" sz="80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672112"/>
          </a:xfrm>
          <a:prstGeom prst="rect">
            <a:avLst/>
          </a:prstGeom>
          <a:solidFill>
            <a:srgbClr val="0F75BC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680550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Texas Assoication of Community Schools">
            <a:extLst>
              <a:ext uri="{FF2B5EF4-FFF2-40B4-BE49-F238E27FC236}">
                <a16:creationId xmlns:a16="http://schemas.microsoft.com/office/drawing/2014/main" id="{82B13887-9384-4E82-A0B4-741C423AB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45"/>
          <a:stretch/>
        </p:blipFill>
        <p:spPr bwMode="auto">
          <a:xfrm>
            <a:off x="10093699" y="5137679"/>
            <a:ext cx="1548404" cy="158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932BE7-B591-43F0-A279-AABAC8CD47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1" t="10364" r="10771" b="18221"/>
          <a:stretch/>
        </p:blipFill>
        <p:spPr>
          <a:xfrm>
            <a:off x="405352" y="5246621"/>
            <a:ext cx="1808459" cy="1267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FE5242-B5F8-4866-A5F4-8A7AEFC728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t="33454" r="11467" b="20447"/>
          <a:stretch/>
        </p:blipFill>
        <p:spPr>
          <a:xfrm>
            <a:off x="4900962" y="5574632"/>
            <a:ext cx="2390075" cy="93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5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C177B3-BA29-4954-BE47-80827CB71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072" y="641253"/>
            <a:ext cx="3419549" cy="5748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E21396-FDE4-4327-9CDC-15AD97C6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2" y="508495"/>
            <a:ext cx="10515600" cy="582226"/>
          </a:xfrm>
        </p:spPr>
        <p:txBody>
          <a:bodyPr>
            <a:noAutofit/>
          </a:bodyPr>
          <a:lstStyle/>
          <a:p>
            <a:r>
              <a:rPr lang="en-US" b="1" u="sng" dirty="0"/>
              <a:t>Gunter ISD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95-13FC-48FC-ADA2-062F1F07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411" y="1742304"/>
            <a:ext cx="6023810" cy="4370979"/>
          </a:xfrm>
        </p:spPr>
        <p:txBody>
          <a:bodyPr>
            <a:normAutofit/>
          </a:bodyPr>
          <a:lstStyle/>
          <a:p>
            <a:pPr marL="914400" lvl="1" indent="-457200">
              <a:spcAft>
                <a:spcPts val="30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1,000 Students</a:t>
            </a:r>
          </a:p>
          <a:p>
            <a:pPr marL="914400" lvl="1" indent="-457200">
              <a:spcAft>
                <a:spcPts val="30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25 minutes north of Frisco</a:t>
            </a:r>
          </a:p>
          <a:p>
            <a:pPr marL="914400" lvl="1" indent="-457200">
              <a:spcAft>
                <a:spcPts val="30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Technology - Not 1:1</a:t>
            </a:r>
          </a:p>
          <a:p>
            <a:pPr marL="914400" lvl="1" indent="-457200">
              <a:spcAft>
                <a:spcPts val="30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Internet Access is a Challenge</a:t>
            </a:r>
          </a:p>
          <a:p>
            <a:pPr marL="914400" lvl="1" indent="-457200">
              <a:spcAft>
                <a:spcPts val="30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30-40% Poverty (Title 1 Campus)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8697AB-AE84-47DF-9835-5BE76ECF8F4E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79A61-303D-4AA8-A692-7EB323BC3FFA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1DF63-36B5-4FB3-A674-D299333476CB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179621-0CED-4501-AA9B-D7ACFE5CA4C6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C5C710-8359-4796-A3BE-0AB9FF50E3C4}"/>
              </a:ext>
            </a:extLst>
          </p:cNvPr>
          <p:cNvSpPr/>
          <p:nvPr/>
        </p:nvSpPr>
        <p:spPr>
          <a:xfrm>
            <a:off x="8566485" y="613634"/>
            <a:ext cx="882315" cy="582226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1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C29D1-CEB2-4C58-AEEA-19A9BB7F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877" y="87318"/>
            <a:ext cx="9444245" cy="64013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BCD271-27A0-420C-8A88-8A8F557583B1}"/>
              </a:ext>
            </a:extLst>
          </p:cNvPr>
          <p:cNvSpPr/>
          <p:nvPr/>
        </p:nvSpPr>
        <p:spPr>
          <a:xfrm>
            <a:off x="3957523" y="6464620"/>
            <a:ext cx="4496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jillmsiler.com/2020/05/16/into-the-unknown/</a:t>
            </a:r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FE2C506-3734-41E5-9D97-4629E7E99383}"/>
              </a:ext>
            </a:extLst>
          </p:cNvPr>
          <p:cNvSpPr/>
          <p:nvPr/>
        </p:nvSpPr>
        <p:spPr>
          <a:xfrm>
            <a:off x="3231659" y="6493107"/>
            <a:ext cx="642758" cy="340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4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BD2DA2-15E0-4D7E-A60C-6A6B2D594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928" y="1581969"/>
            <a:ext cx="4152141" cy="2202707"/>
          </a:xfrm>
          <a:prstGeom prst="rect">
            <a:avLst/>
          </a:prstGeom>
        </p:spPr>
      </p:pic>
      <p:pic>
        <p:nvPicPr>
          <p:cNvPr id="1032" name="Picture 8" descr="Texas Education Agency (@teainfo) | Twitter">
            <a:extLst>
              <a:ext uri="{FF2B5EF4-FFF2-40B4-BE49-F238E27FC236}">
                <a16:creationId xmlns:a16="http://schemas.microsoft.com/office/drawing/2014/main" id="{AD977A37-E3FD-475B-A6C4-05C168E77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097" y="148516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05E325AA-148C-4562-8437-B82089FCCFE9}"/>
              </a:ext>
            </a:extLst>
          </p:cNvPr>
          <p:cNvSpPr txBox="1">
            <a:spLocks/>
          </p:cNvSpPr>
          <p:nvPr/>
        </p:nvSpPr>
        <p:spPr>
          <a:xfrm>
            <a:off x="1775788" y="25427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Decision-Making Process</a:t>
            </a:r>
            <a:endParaRPr lang="en-US" i="1" u="sng" dirty="0"/>
          </a:p>
        </p:txBody>
      </p:sp>
      <p:pic>
        <p:nvPicPr>
          <p:cNvPr id="1034" name="Picture 10" descr="CDC granted $500 million for surveillance, data collection system ...">
            <a:extLst>
              <a:ext uri="{FF2B5EF4-FFF2-40B4-BE49-F238E27FC236}">
                <a16:creationId xmlns:a16="http://schemas.microsoft.com/office/drawing/2014/main" id="{790F22A0-62C9-4D19-887C-BBF990828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64" y="2681192"/>
            <a:ext cx="2291212" cy="128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B394332-EEBB-4BA9-BF4B-0174A38CE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926" y="570473"/>
            <a:ext cx="2041490" cy="204233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657798-CA54-4D09-AD22-39234E3AAFD0}"/>
              </a:ext>
            </a:extLst>
          </p:cNvPr>
          <p:cNvCxnSpPr>
            <a:cxnSpLocks/>
          </p:cNvCxnSpPr>
          <p:nvPr/>
        </p:nvCxnSpPr>
        <p:spPr>
          <a:xfrm>
            <a:off x="2507039" y="2544417"/>
            <a:ext cx="1195075" cy="0"/>
          </a:xfrm>
          <a:prstGeom prst="line">
            <a:avLst/>
          </a:prstGeom>
          <a:ln w="57150">
            <a:solidFill>
              <a:srgbClr val="0F75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947C25-F44B-4670-A799-B52E0F49310C}"/>
              </a:ext>
            </a:extLst>
          </p:cNvPr>
          <p:cNvCxnSpPr>
            <a:cxnSpLocks/>
          </p:cNvCxnSpPr>
          <p:nvPr/>
        </p:nvCxnSpPr>
        <p:spPr>
          <a:xfrm>
            <a:off x="8376854" y="2681192"/>
            <a:ext cx="1195075" cy="0"/>
          </a:xfrm>
          <a:prstGeom prst="line">
            <a:avLst/>
          </a:prstGeom>
          <a:ln w="57150">
            <a:solidFill>
              <a:srgbClr val="0F75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D4D4B42-0E33-4BF6-B9E3-A1B727649F71}"/>
              </a:ext>
            </a:extLst>
          </p:cNvPr>
          <p:cNvCxnSpPr>
            <a:cxnSpLocks/>
          </p:cNvCxnSpPr>
          <p:nvPr/>
        </p:nvCxnSpPr>
        <p:spPr>
          <a:xfrm>
            <a:off x="7816015" y="5727782"/>
            <a:ext cx="1195075" cy="0"/>
          </a:xfrm>
          <a:prstGeom prst="line">
            <a:avLst/>
          </a:prstGeom>
          <a:ln w="57150">
            <a:solidFill>
              <a:srgbClr val="0F75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4253661-9355-42D1-9F68-53F25263410D}"/>
              </a:ext>
            </a:extLst>
          </p:cNvPr>
          <p:cNvSpPr/>
          <p:nvPr/>
        </p:nvSpPr>
        <p:spPr>
          <a:xfrm>
            <a:off x="560792" y="2727749"/>
            <a:ext cx="11370444" cy="3366655"/>
          </a:xfrm>
          <a:custGeom>
            <a:avLst/>
            <a:gdLst>
              <a:gd name="connsiteX0" fmla="*/ 11772226 w 12817418"/>
              <a:gd name="connsiteY0" fmla="*/ 0 h 3366655"/>
              <a:gd name="connsiteX1" fmla="*/ 11772226 w 12817418"/>
              <a:gd name="connsiteY1" fmla="*/ 1607128 h 3366655"/>
              <a:gd name="connsiteX2" fmla="*/ 910263 w 12817418"/>
              <a:gd name="connsiteY2" fmla="*/ 1995055 h 3366655"/>
              <a:gd name="connsiteX3" fmla="*/ 1353608 w 12817418"/>
              <a:gd name="connsiteY3" fmla="*/ 3366655 h 3366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7418" h="3366655">
                <a:moveTo>
                  <a:pt x="11772226" y="0"/>
                </a:moveTo>
                <a:cubicBezTo>
                  <a:pt x="12677389" y="637309"/>
                  <a:pt x="13582553" y="1274619"/>
                  <a:pt x="11772226" y="1607128"/>
                </a:cubicBezTo>
                <a:cubicBezTo>
                  <a:pt x="9961899" y="1939637"/>
                  <a:pt x="2646699" y="1701801"/>
                  <a:pt x="910263" y="1995055"/>
                </a:cubicBezTo>
                <a:cubicBezTo>
                  <a:pt x="-826173" y="2288309"/>
                  <a:pt x="263717" y="2827482"/>
                  <a:pt x="1353608" y="3366655"/>
                </a:cubicBezTo>
              </a:path>
            </a:pathLst>
          </a:custGeom>
          <a:noFill/>
          <a:ln w="57150">
            <a:solidFill>
              <a:srgbClr val="0F75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9B69B-FCD4-4ED2-BD8C-574AE1C76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8722" y="1858792"/>
            <a:ext cx="1724427" cy="2152889"/>
          </a:xfrm>
          <a:prstGeom prst="rect">
            <a:avLst/>
          </a:prstGeom>
        </p:spPr>
      </p:pic>
      <p:pic>
        <p:nvPicPr>
          <p:cNvPr id="1028" name="Picture 4" descr="All UIL contests suspended due to COVID-19">
            <a:extLst>
              <a:ext uri="{FF2B5EF4-FFF2-40B4-BE49-F238E27FC236}">
                <a16:creationId xmlns:a16="http://schemas.microsoft.com/office/drawing/2014/main" id="{3D3A002C-39A5-42B2-AA05-A888B457E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1" b="19446"/>
          <a:stretch/>
        </p:blipFill>
        <p:spPr bwMode="auto">
          <a:xfrm>
            <a:off x="886930" y="4767893"/>
            <a:ext cx="2474875" cy="167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0618A88-32EA-4164-A569-6723ED01CD13}"/>
              </a:ext>
            </a:extLst>
          </p:cNvPr>
          <p:cNvCxnSpPr>
            <a:cxnSpLocks/>
          </p:cNvCxnSpPr>
          <p:nvPr/>
        </p:nvCxnSpPr>
        <p:spPr>
          <a:xfrm>
            <a:off x="3104576" y="5766114"/>
            <a:ext cx="1195075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33FD8B0-690C-400F-A395-3E48BD2A28C7}"/>
              </a:ext>
            </a:extLst>
          </p:cNvPr>
          <p:cNvSpPr/>
          <p:nvPr/>
        </p:nvSpPr>
        <p:spPr>
          <a:xfrm>
            <a:off x="4858560" y="5064273"/>
            <a:ext cx="2474875" cy="1403682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YOUR COUNTY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3FCD81-5C6F-46A7-9CB4-053985021BA0}"/>
              </a:ext>
            </a:extLst>
          </p:cNvPr>
          <p:cNvSpPr/>
          <p:nvPr/>
        </p:nvSpPr>
        <p:spPr>
          <a:xfrm>
            <a:off x="9156333" y="5035829"/>
            <a:ext cx="2474875" cy="1403682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YOUR DISTRICT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946017-E688-4F81-9556-A28D7E96920A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355338-A3C4-4E2B-B414-B8C6DDD525A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543132-A0BE-42B5-B3D6-72AC1B422F60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D815B1-6FD2-4E49-A26E-DB91B6D51F6E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27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8697AB-AE84-47DF-9835-5BE76ECF8F4E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79A61-303D-4AA8-A692-7EB323BC3FFA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1DF63-36B5-4FB3-A674-D299333476CB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179621-0CED-4501-AA9B-D7ACFE5CA4C6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0EE60-C4E8-4CEE-8918-5C565099DFDC}"/>
              </a:ext>
            </a:extLst>
          </p:cNvPr>
          <p:cNvSpPr/>
          <p:nvPr/>
        </p:nvSpPr>
        <p:spPr>
          <a:xfrm>
            <a:off x="4344139" y="454749"/>
            <a:ext cx="750025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know many of you are </a:t>
            </a:r>
            <a:r>
              <a:rPr lang="en-US" sz="3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waiting on our decisions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around what the fall will look like, but the truth is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of the biggest decisions that will impact what will happen are not currently in our hands to make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challenging aspects of this planning is that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decisions have not yet been made for 2020-21, nor have we been given a timeline for when those decisions will be made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EFB0DE-6DEC-48DC-A4A5-21B8C29EF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76" y="494516"/>
            <a:ext cx="3515405" cy="1989852"/>
          </a:xfrm>
          <a:prstGeom prst="rect">
            <a:avLst/>
          </a:prstGeom>
        </p:spPr>
      </p:pic>
      <p:sp>
        <p:nvSpPr>
          <p:cNvPr id="16" name="Arrow: Bent-Up 15">
            <a:extLst>
              <a:ext uri="{FF2B5EF4-FFF2-40B4-BE49-F238E27FC236}">
                <a16:creationId xmlns:a16="http://schemas.microsoft.com/office/drawing/2014/main" id="{63CD779B-0BEF-491A-8C2D-E55D3B6FB37C}"/>
              </a:ext>
            </a:extLst>
          </p:cNvPr>
          <p:cNvSpPr/>
          <p:nvPr/>
        </p:nvSpPr>
        <p:spPr>
          <a:xfrm rot="5400000">
            <a:off x="2042126" y="3409272"/>
            <a:ext cx="1184847" cy="163285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6683BC-5429-4E07-9DB8-B2BA22D7FCCF}"/>
              </a:ext>
            </a:extLst>
          </p:cNvPr>
          <p:cNvSpPr/>
          <p:nvPr/>
        </p:nvSpPr>
        <p:spPr>
          <a:xfrm>
            <a:off x="282497" y="3082221"/>
            <a:ext cx="3847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Excerpt from a parent letter…</a:t>
            </a:r>
          </a:p>
        </p:txBody>
      </p:sp>
    </p:spTree>
    <p:extLst>
      <p:ext uri="{BB962C8B-B14F-4D97-AF65-F5344CB8AC3E}">
        <p14:creationId xmlns:p14="http://schemas.microsoft.com/office/powerpoint/2010/main" val="320072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8697AB-AE84-47DF-9835-5BE76ECF8F4E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79A61-303D-4AA8-A692-7EB323BC3FFA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1DF63-36B5-4FB3-A674-D299333476CB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179621-0CED-4501-AA9B-D7ACFE5CA4C6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48164948 - question mark blue web flat design icon on white ...">
            <a:extLst>
              <a:ext uri="{FF2B5EF4-FFF2-40B4-BE49-F238E27FC236}">
                <a16:creationId xmlns:a16="http://schemas.microsoft.com/office/drawing/2014/main" id="{DF55E642-55EA-4EBE-A343-C7E2201212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9239" r="9649" b="9707"/>
          <a:stretch/>
        </p:blipFill>
        <p:spPr bwMode="auto">
          <a:xfrm>
            <a:off x="3577390" y="1297305"/>
            <a:ext cx="4106779" cy="410086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76249D5-0802-4072-A4D2-0986BDDDD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3801">
            <a:off x="1442833" y="461712"/>
            <a:ext cx="2193434" cy="582226"/>
          </a:xfrm>
        </p:spPr>
        <p:txBody>
          <a:bodyPr>
            <a:noAutofit/>
          </a:bodyPr>
          <a:lstStyle/>
          <a:p>
            <a:r>
              <a:rPr lang="en-US" sz="3200" b="1" dirty="0"/>
              <a:t>screening</a:t>
            </a:r>
            <a:endParaRPr lang="en-US" sz="32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FEEC5F5-8CE7-4B98-B553-657410515D20}"/>
              </a:ext>
            </a:extLst>
          </p:cNvPr>
          <p:cNvSpPr txBox="1">
            <a:spLocks/>
          </p:cNvSpPr>
          <p:nvPr/>
        </p:nvSpPr>
        <p:spPr>
          <a:xfrm rot="303830">
            <a:off x="7367262" y="808976"/>
            <a:ext cx="2709494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hand-washing</a:t>
            </a:r>
            <a:endParaRPr lang="en-US" sz="32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427E98D-3B86-482B-AF37-CF392194A294}"/>
              </a:ext>
            </a:extLst>
          </p:cNvPr>
          <p:cNvSpPr txBox="1">
            <a:spLocks/>
          </p:cNvSpPr>
          <p:nvPr/>
        </p:nvSpPr>
        <p:spPr>
          <a:xfrm rot="21411804">
            <a:off x="711286" y="4810106"/>
            <a:ext cx="2752876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hand sanitizer</a:t>
            </a:r>
            <a:endParaRPr lang="en-US" sz="32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6E689CC-C35F-4A45-931B-172C0EF6C0D6}"/>
              </a:ext>
            </a:extLst>
          </p:cNvPr>
          <p:cNvSpPr txBox="1">
            <a:spLocks/>
          </p:cNvSpPr>
          <p:nvPr/>
        </p:nvSpPr>
        <p:spPr>
          <a:xfrm rot="20320907">
            <a:off x="8736557" y="3688115"/>
            <a:ext cx="2668208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6 feet of space</a:t>
            </a:r>
            <a:endParaRPr lang="en-US" sz="32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361AF5B-17D9-4096-BB10-6254A09F4A16}"/>
              </a:ext>
            </a:extLst>
          </p:cNvPr>
          <p:cNvSpPr txBox="1">
            <a:spLocks/>
          </p:cNvSpPr>
          <p:nvPr/>
        </p:nvSpPr>
        <p:spPr>
          <a:xfrm rot="748058">
            <a:off x="1627500" y="3666868"/>
            <a:ext cx="1985404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plexiglass</a:t>
            </a:r>
            <a:endParaRPr lang="en-US" sz="32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F59370-45E0-41A4-B491-161763CA1AC3}"/>
              </a:ext>
            </a:extLst>
          </p:cNvPr>
          <p:cNvSpPr txBox="1">
            <a:spLocks/>
          </p:cNvSpPr>
          <p:nvPr/>
        </p:nvSpPr>
        <p:spPr>
          <a:xfrm rot="21428302">
            <a:off x="3659889" y="508308"/>
            <a:ext cx="3351462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surface cleaning</a:t>
            </a:r>
            <a:endParaRPr lang="en-US" sz="32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A7E3568-7EA1-45F3-A074-0B52FC7C438D}"/>
              </a:ext>
            </a:extLst>
          </p:cNvPr>
          <p:cNvSpPr txBox="1">
            <a:spLocks/>
          </p:cNvSpPr>
          <p:nvPr/>
        </p:nvSpPr>
        <p:spPr>
          <a:xfrm rot="655151">
            <a:off x="7727199" y="4831107"/>
            <a:ext cx="1852055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schedules</a:t>
            </a:r>
            <a:endParaRPr lang="en-US" sz="32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465E7D2-65DF-463D-BCB8-9121600264FA}"/>
              </a:ext>
            </a:extLst>
          </p:cNvPr>
          <p:cNvSpPr txBox="1">
            <a:spLocks/>
          </p:cNvSpPr>
          <p:nvPr/>
        </p:nvSpPr>
        <p:spPr>
          <a:xfrm rot="21258681">
            <a:off x="3833859" y="5644769"/>
            <a:ext cx="3185531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learning platform</a:t>
            </a:r>
            <a:endParaRPr lang="en-US" sz="320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0979E11-FA0E-4D6A-81AA-97E919EEEEBA}"/>
              </a:ext>
            </a:extLst>
          </p:cNvPr>
          <p:cNvSpPr txBox="1">
            <a:spLocks/>
          </p:cNvSpPr>
          <p:nvPr/>
        </p:nvSpPr>
        <p:spPr>
          <a:xfrm rot="20887841">
            <a:off x="-76721" y="1729354"/>
            <a:ext cx="5624922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communication structures</a:t>
            </a:r>
            <a:endParaRPr lang="en-US" sz="3200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B5BC30CB-B6E9-4174-A59A-EF85D9C185EC}"/>
              </a:ext>
            </a:extLst>
          </p:cNvPr>
          <p:cNvSpPr txBox="1">
            <a:spLocks/>
          </p:cNvSpPr>
          <p:nvPr/>
        </p:nvSpPr>
        <p:spPr>
          <a:xfrm rot="943883">
            <a:off x="7618140" y="2332841"/>
            <a:ext cx="4530308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large group gatherings</a:t>
            </a:r>
            <a:endParaRPr lang="en-US" sz="320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7455B27-3E5A-4B28-A912-73757AD056CF}"/>
              </a:ext>
            </a:extLst>
          </p:cNvPr>
          <p:cNvSpPr txBox="1">
            <a:spLocks/>
          </p:cNvSpPr>
          <p:nvPr/>
        </p:nvSpPr>
        <p:spPr>
          <a:xfrm rot="21392409">
            <a:off x="9243101" y="5713018"/>
            <a:ext cx="2425559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face shields</a:t>
            </a:r>
            <a:endParaRPr lang="en-US" sz="3200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6DD0C9B6-FCAA-456B-ABA2-7CA8773E8D64}"/>
              </a:ext>
            </a:extLst>
          </p:cNvPr>
          <p:cNvSpPr txBox="1">
            <a:spLocks/>
          </p:cNvSpPr>
          <p:nvPr/>
        </p:nvSpPr>
        <p:spPr>
          <a:xfrm rot="305680">
            <a:off x="453753" y="5804325"/>
            <a:ext cx="2955501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extracurriculars</a:t>
            </a:r>
            <a:endParaRPr lang="en-US" sz="3200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D8B73AA-D33B-4D93-A45D-6D167774CC00}"/>
              </a:ext>
            </a:extLst>
          </p:cNvPr>
          <p:cNvSpPr txBox="1">
            <a:spLocks/>
          </p:cNvSpPr>
          <p:nvPr/>
        </p:nvSpPr>
        <p:spPr>
          <a:xfrm rot="346286">
            <a:off x="9640416" y="450415"/>
            <a:ext cx="2561216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choir / band</a:t>
            </a:r>
            <a:endParaRPr lang="en-US" sz="3200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32A06BA-6FA8-4DDF-97AF-7D0408202071}"/>
              </a:ext>
            </a:extLst>
          </p:cNvPr>
          <p:cNvSpPr txBox="1">
            <a:spLocks/>
          </p:cNvSpPr>
          <p:nvPr/>
        </p:nvSpPr>
        <p:spPr>
          <a:xfrm rot="267638">
            <a:off x="9493557" y="1567528"/>
            <a:ext cx="2854935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CDC guidelines</a:t>
            </a:r>
            <a:endParaRPr lang="en-US" sz="320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50C0CFB-149F-4D86-B4EB-FB6D10C914A4}"/>
              </a:ext>
            </a:extLst>
          </p:cNvPr>
          <p:cNvSpPr txBox="1">
            <a:spLocks/>
          </p:cNvSpPr>
          <p:nvPr/>
        </p:nvSpPr>
        <p:spPr>
          <a:xfrm rot="21208089">
            <a:off x="808963" y="1256544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arrival</a:t>
            </a:r>
            <a:endParaRPr lang="en-US" sz="32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902D22B-3FFB-4C30-9F78-7BC80C109B40}"/>
              </a:ext>
            </a:extLst>
          </p:cNvPr>
          <p:cNvSpPr txBox="1">
            <a:spLocks/>
          </p:cNvSpPr>
          <p:nvPr/>
        </p:nvSpPr>
        <p:spPr>
          <a:xfrm rot="20320907">
            <a:off x="2914361" y="5109564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dismissal</a:t>
            </a:r>
            <a:endParaRPr lang="en-US" sz="3200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9619E5C1-601D-420F-91FD-C4F2D726B7E5}"/>
              </a:ext>
            </a:extLst>
          </p:cNvPr>
          <p:cNvSpPr txBox="1">
            <a:spLocks/>
          </p:cNvSpPr>
          <p:nvPr/>
        </p:nvSpPr>
        <p:spPr>
          <a:xfrm rot="1779892">
            <a:off x="7210309" y="5600540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buses</a:t>
            </a:r>
            <a:endParaRPr lang="en-US" sz="3200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0769574-68E1-4492-82CA-A3BEBA8EBD08}"/>
              </a:ext>
            </a:extLst>
          </p:cNvPr>
          <p:cNvSpPr txBox="1">
            <a:spLocks/>
          </p:cNvSpPr>
          <p:nvPr/>
        </p:nvSpPr>
        <p:spPr>
          <a:xfrm rot="155577">
            <a:off x="7902207" y="2909568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lunch</a:t>
            </a:r>
            <a:endParaRPr lang="en-US" sz="3200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FA8E233E-A28F-421D-85BF-2629391143AE}"/>
              </a:ext>
            </a:extLst>
          </p:cNvPr>
          <p:cNvSpPr txBox="1">
            <a:spLocks/>
          </p:cNvSpPr>
          <p:nvPr/>
        </p:nvSpPr>
        <p:spPr>
          <a:xfrm rot="20320907">
            <a:off x="476675" y="2967299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recess</a:t>
            </a:r>
            <a:endParaRPr lang="en-US" sz="3200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2FDBE5A-80CA-4B5D-9D6E-83709CCADD32}"/>
              </a:ext>
            </a:extLst>
          </p:cNvPr>
          <p:cNvSpPr txBox="1">
            <a:spLocks/>
          </p:cNvSpPr>
          <p:nvPr/>
        </p:nvSpPr>
        <p:spPr>
          <a:xfrm rot="243230">
            <a:off x="239478" y="4151806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visitors</a:t>
            </a:r>
            <a:endParaRPr lang="en-US" sz="3200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6C6B1A19-A659-4FCF-AF24-EA207E96CA2E}"/>
              </a:ext>
            </a:extLst>
          </p:cNvPr>
          <p:cNvSpPr txBox="1">
            <a:spLocks/>
          </p:cNvSpPr>
          <p:nvPr/>
        </p:nvSpPr>
        <p:spPr>
          <a:xfrm rot="1450427">
            <a:off x="10325183" y="4539515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staffing</a:t>
            </a:r>
            <a:endParaRPr lang="en-US" sz="320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E4EEF8FA-D991-4B27-9AA4-200E737D62A1}"/>
              </a:ext>
            </a:extLst>
          </p:cNvPr>
          <p:cNvSpPr txBox="1">
            <a:spLocks/>
          </p:cNvSpPr>
          <p:nvPr/>
        </p:nvSpPr>
        <p:spPr>
          <a:xfrm rot="20320907">
            <a:off x="70106" y="325059"/>
            <a:ext cx="1630300" cy="582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/>
              <a:t>masks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85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1396-FDE4-4327-9CDC-15AD97C6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2" y="508495"/>
            <a:ext cx="10515600" cy="582226"/>
          </a:xfrm>
        </p:spPr>
        <p:txBody>
          <a:bodyPr>
            <a:noAutofit/>
          </a:bodyPr>
          <a:lstStyle/>
          <a:p>
            <a:r>
              <a:rPr lang="en-US" b="1" dirty="0"/>
              <a:t>3 Questions that Will Dictate Fall 2020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95-13FC-48FC-ADA2-062F1F07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852" y="1513704"/>
            <a:ext cx="10049759" cy="4370979"/>
          </a:xfrm>
        </p:spPr>
        <p:txBody>
          <a:bodyPr>
            <a:noAutofit/>
          </a:bodyPr>
          <a:lstStyle/>
          <a:p>
            <a:pPr marL="971550" lvl="1" indent="-514350">
              <a:spcAft>
                <a:spcPts val="3000"/>
              </a:spcAft>
              <a:buFont typeface="+mj-lt"/>
              <a:buAutoNum type="arabicPeriod"/>
            </a:pPr>
            <a:r>
              <a:rPr lang="en-US" sz="3200" dirty="0"/>
              <a:t>Will TEA require 6 feet of social distance or required ratios of students (i.e., 10:1 or 11:1)?</a:t>
            </a:r>
          </a:p>
          <a:p>
            <a:pPr marL="971550" lvl="1" indent="-514350">
              <a:spcAft>
                <a:spcPts val="3000"/>
              </a:spcAft>
              <a:buFont typeface="+mj-lt"/>
              <a:buAutoNum type="arabicPeriod"/>
            </a:pPr>
            <a:r>
              <a:rPr lang="en-US" sz="3200" dirty="0"/>
              <a:t>Will TEA require a 14 day quarantine for anyone who tests positive </a:t>
            </a:r>
            <a:r>
              <a:rPr lang="en-US" sz="3200" u="sng" dirty="0"/>
              <a:t>and</a:t>
            </a:r>
            <a:r>
              <a:rPr lang="en-US" sz="3200" dirty="0"/>
              <a:t> anyone they’ve been in regular contact with?</a:t>
            </a:r>
          </a:p>
          <a:p>
            <a:pPr marL="971550" lvl="1" indent="-514350">
              <a:spcAft>
                <a:spcPts val="3000"/>
              </a:spcAft>
              <a:buFont typeface="+mj-lt"/>
              <a:buAutoNum type="arabicPeriod"/>
            </a:pPr>
            <a:r>
              <a:rPr lang="en-US" sz="3200" dirty="0"/>
              <a:t>Will TEA continue to fund schools for providing remote learning for students unable or unwilling to attend or during short-term closures?</a:t>
            </a:r>
          </a:p>
        </p:txBody>
      </p:sp>
      <p:pic>
        <p:nvPicPr>
          <p:cNvPr id="4" name="Picture 8" descr="Texas Education Agency (@teainfo) | Twitter">
            <a:extLst>
              <a:ext uri="{FF2B5EF4-FFF2-40B4-BE49-F238E27FC236}">
                <a16:creationId xmlns:a16="http://schemas.microsoft.com/office/drawing/2014/main" id="{2B663B9B-BE57-400C-9522-5AEA87538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546" y="-229640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8697AB-AE84-47DF-9835-5BE76ECF8F4E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79A61-303D-4AA8-A692-7EB323BC3FFA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1DF63-36B5-4FB3-A674-D299333476CB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179621-0CED-4501-AA9B-D7ACFE5CA4C6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9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16B24A-640F-4AF2-A54F-1FBCA699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382" y="365125"/>
            <a:ext cx="8640417" cy="1185379"/>
          </a:xfrm>
        </p:spPr>
        <p:txBody>
          <a:bodyPr>
            <a:normAutofit/>
          </a:bodyPr>
          <a:lstStyle/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Face to Face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started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ED7DD-40CF-45F7-93B1-450205A81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2" y="249109"/>
            <a:ext cx="2393538" cy="4532210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D6FD7F7-A705-47A6-A328-F6A160751DE3}"/>
              </a:ext>
            </a:extLst>
          </p:cNvPr>
          <p:cNvSpPr txBox="1">
            <a:spLocks/>
          </p:cNvSpPr>
          <p:nvPr/>
        </p:nvSpPr>
        <p:spPr>
          <a:xfrm>
            <a:off x="2713382" y="1769166"/>
            <a:ext cx="8782879" cy="494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ym typeface="Wingdings" panose="05000000000000000000" pitchFamily="2" charset="2"/>
              </a:rPr>
              <a:t> </a:t>
            </a:r>
            <a:r>
              <a:rPr lang="en-US" sz="3200" b="1" dirty="0"/>
              <a:t>OUR GOAL</a:t>
            </a:r>
          </a:p>
          <a:p>
            <a:pPr marL="804863" lvl="1" indent="-347663"/>
            <a:endParaRPr lang="en-US" sz="2000" dirty="0"/>
          </a:p>
          <a:p>
            <a:pPr marL="457200" lvl="1" indent="0">
              <a:spcAft>
                <a:spcPts val="1200"/>
              </a:spcAft>
              <a:buNone/>
            </a:pPr>
            <a:r>
              <a:rPr lang="en-US" sz="3200" b="1" dirty="0"/>
              <a:t>Why is this Important?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Best pedagogical approach</a:t>
            </a:r>
            <a:endParaRPr lang="en-US" sz="2600" dirty="0"/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Disparity in remote learning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Best meet individual student needs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Social / emotional connection for students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Ability to participate in extracurricular activities</a:t>
            </a:r>
          </a:p>
          <a:p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A829DD-22B0-4BBB-94B8-019A63FC81CD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3C628-56DE-42FD-9A26-9AB7AEE82AB3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69182E-A9BA-46E6-BC69-8CC7AB97BFC5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6EE52D-2007-4032-A7C5-1D7A36CC1BC5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16B24A-640F-4AF2-A54F-1FBCA699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382" y="365125"/>
            <a:ext cx="8640417" cy="1185379"/>
          </a:xfrm>
        </p:spPr>
        <p:txBody>
          <a:bodyPr>
            <a:normAutofit/>
          </a:bodyPr>
          <a:lstStyle/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Face to Face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started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ED7DD-40CF-45F7-93B1-450205A81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2" y="192650"/>
            <a:ext cx="2393538" cy="453221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2B9ABD2-303B-4888-83A4-09D0E8E10065}"/>
              </a:ext>
            </a:extLst>
          </p:cNvPr>
          <p:cNvSpPr txBox="1">
            <a:spLocks/>
          </p:cNvSpPr>
          <p:nvPr/>
        </p:nvSpPr>
        <p:spPr>
          <a:xfrm>
            <a:off x="2713382" y="1832113"/>
            <a:ext cx="8782879" cy="494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What would prevent this?</a:t>
            </a:r>
          </a:p>
          <a:p>
            <a:pPr marL="1262063" lvl="2" indent="-347663"/>
            <a:r>
              <a:rPr lang="en-US" sz="2800" dirty="0"/>
              <a:t>National, State or Local Closure Order</a:t>
            </a:r>
          </a:p>
          <a:p>
            <a:pPr marL="1719263" lvl="3" indent="-347663"/>
            <a:r>
              <a:rPr lang="en-US" sz="2600" u="sng" dirty="0"/>
              <a:t>Preventative</a:t>
            </a:r>
            <a:r>
              <a:rPr lang="en-US" sz="2600" dirty="0"/>
              <a:t> or </a:t>
            </a:r>
            <a:r>
              <a:rPr lang="en-US" sz="2600" u="sng" dirty="0"/>
              <a:t>Due to Spread</a:t>
            </a:r>
          </a:p>
          <a:p>
            <a:pPr marL="1262063" lvl="2" indent="-347663"/>
            <a:r>
              <a:rPr lang="en-US" sz="2800" dirty="0"/>
              <a:t>Social Distancing Requirements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b="1" dirty="0"/>
              <a:t>What would allow this?</a:t>
            </a:r>
            <a:r>
              <a:rPr lang="en-US" sz="2000" i="1" dirty="0"/>
              <a:t> (100% return with no social distancing)</a:t>
            </a:r>
            <a:endParaRPr lang="en-US" sz="3200" b="1" dirty="0"/>
          </a:p>
          <a:p>
            <a:pPr marL="1262063" lvl="2" indent="-347663"/>
            <a:r>
              <a:rPr lang="en-US" sz="2800" dirty="0"/>
              <a:t>National, State or Local Order</a:t>
            </a:r>
          </a:p>
          <a:p>
            <a:pPr marL="1262063" lvl="2" indent="-347663"/>
            <a:r>
              <a:rPr lang="en-US" sz="2800" dirty="0"/>
              <a:t>Vaccine or Treatment</a:t>
            </a:r>
          </a:p>
          <a:p>
            <a:pPr marL="1262063" lvl="2" indent="-347663"/>
            <a:r>
              <a:rPr lang="en-US" sz="2800" dirty="0"/>
              <a:t>Slow in Spread of COVID</a:t>
            </a:r>
          </a:p>
          <a:p>
            <a:pPr marL="1262063" lvl="2" indent="-347663"/>
            <a:r>
              <a:rPr lang="en-US" sz="2800" dirty="0"/>
              <a:t>Change in Research</a:t>
            </a:r>
          </a:p>
          <a:p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F4882A-3F07-489F-8524-4B86FD3F1DE0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379135-65E5-4B8E-B6AA-8C8DDC94D349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8789E5-2203-4095-9642-86B0D9B55B18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0FA3C6-1378-4D57-8970-F1C891E0465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35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F3B16-C849-4EB8-9974-5DFF8FD6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96" y="365125"/>
            <a:ext cx="2343150" cy="45339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Remote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ended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2355572" y="1550504"/>
            <a:ext cx="9694932" cy="315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What we Did:</a:t>
            </a:r>
          </a:p>
          <a:p>
            <a:pPr marL="1262063" lvl="2" indent="-347663"/>
            <a:r>
              <a:rPr lang="en-US" sz="2800" dirty="0"/>
              <a:t>PK: Mailed home materials weekly + online songs/games</a:t>
            </a:r>
          </a:p>
          <a:p>
            <a:pPr marL="1262063" lvl="2" indent="-347663"/>
            <a:r>
              <a:rPr lang="en-US" sz="2800" dirty="0"/>
              <a:t>K-8: Google Sites w/Google Slides</a:t>
            </a:r>
          </a:p>
          <a:p>
            <a:pPr marL="1719263" lvl="3" indent="-347663"/>
            <a:r>
              <a:rPr lang="en-US" sz="2600" dirty="0"/>
              <a:t>Linked to </a:t>
            </a:r>
            <a:r>
              <a:rPr lang="en-US" sz="2600" dirty="0" err="1"/>
              <a:t>SeeSaw</a:t>
            </a:r>
            <a:r>
              <a:rPr lang="en-US" sz="2600" dirty="0"/>
              <a:t> and Google Classroom on the backside</a:t>
            </a:r>
          </a:p>
          <a:p>
            <a:pPr marL="1262063" lvl="2" indent="-347663"/>
            <a:r>
              <a:rPr lang="en-US" sz="2800" dirty="0"/>
              <a:t>9-12: Google Classroom</a:t>
            </a:r>
          </a:p>
          <a:p>
            <a:pPr marL="1262063" lvl="2" indent="-347663"/>
            <a:r>
              <a:rPr lang="en-US" sz="2800" dirty="0"/>
              <a:t>ALL: Zoom for Class Meetings / Small Groups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B3096-514A-4160-AF35-6CA9FA4F1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674" y="4587161"/>
            <a:ext cx="3672691" cy="2121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BC01BD-D67C-4F9B-A8EC-7B1A5E789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805" y="4608115"/>
            <a:ext cx="3454030" cy="21007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44BA0E-9183-4D43-94EF-97D074A28503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F130E8-6707-4354-9477-E3CC923DBDD7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D00233-9DD3-4033-8C19-6438EE420871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E14C23-7B8C-4C08-A02D-2F0540E243F1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59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1775791" y="421016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Remote Learning</a:t>
            </a:r>
            <a:endParaRPr lang="en-US" i="1" u="sng" dirty="0"/>
          </a:p>
        </p:txBody>
      </p:sp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A1BB3096-514A-4160-AF35-6CA9FA4F1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825" y="1451810"/>
            <a:ext cx="8490348" cy="49049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44BA0E-9183-4D43-94EF-97D074A28503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F130E8-6707-4354-9477-E3CC923DBDD7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D00233-9DD3-4033-8C19-6438EE420871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E14C23-7B8C-4C08-A02D-2F0540E243F1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57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F3B16-C849-4EB8-9974-5DFF8FD6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96" y="192650"/>
            <a:ext cx="2343150" cy="45339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Remote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ended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2713382" y="1769165"/>
            <a:ext cx="9337122" cy="50093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Questions to Answer: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i="1" dirty="0"/>
              <a:t>What worked? What needs to be adjusted/improved?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i="1" dirty="0"/>
              <a:t>What is the best mix of synchronous / asynchronous teaching &amp; learning?</a:t>
            </a:r>
          </a:p>
          <a:p>
            <a:pPr lvl="1" fontAlgn="base">
              <a:spcBef>
                <a:spcPts val="0"/>
              </a:spcBef>
            </a:pPr>
            <a:r>
              <a:rPr lang="en-US" sz="2800" i="1" dirty="0"/>
              <a:t>What are reasonable expectations when learning is shifted to 100% Remote? </a:t>
            </a:r>
          </a:p>
          <a:p>
            <a:pPr lvl="2" fontAlgn="base">
              <a:spcBef>
                <a:spcPts val="0"/>
              </a:spcBef>
            </a:pPr>
            <a:r>
              <a:rPr lang="en-US" sz="2400" i="1" dirty="0"/>
              <a:t># of hours per day per grade level? </a:t>
            </a:r>
          </a:p>
          <a:p>
            <a:pPr lvl="2" fontAlgn="base">
              <a:spcBef>
                <a:spcPts val="0"/>
              </a:spcBef>
            </a:pPr>
            <a:r>
              <a:rPr lang="en-US" sz="2400" i="1" dirty="0"/>
              <a:t>grading expectations? </a:t>
            </a:r>
          </a:p>
          <a:p>
            <a:pPr lvl="2" fontAlgn="base">
              <a:spcBef>
                <a:spcPts val="0"/>
              </a:spcBef>
              <a:spcAft>
                <a:spcPts val="1200"/>
              </a:spcAft>
            </a:pPr>
            <a:r>
              <a:rPr lang="en-US" sz="2400" i="1" dirty="0"/>
              <a:t>curriculum coverage?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i="1" dirty="0"/>
              <a:t>How do we ensure quality instruction at every level?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i="1" dirty="0"/>
              <a:t>How do we best sustain connection, build community and support our student’s learning needs?</a:t>
            </a:r>
            <a:endParaRPr lang="en-US" i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C162B5-1578-4DDA-9610-F6B82CFA0D03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060499-6596-4A47-9848-0E73255C350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3C8702-21BC-4C77-A095-3CF9747B9182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398AAC-7615-4B05-AD44-21A2966E383F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0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7043056" y="1769165"/>
            <a:ext cx="5007447" cy="5009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Feedback: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n-US" sz="3200" dirty="0"/>
              <a:t>Parent Surveys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n-US" sz="3200" dirty="0"/>
              <a:t>Teacher Surveys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n-US" sz="3200" dirty="0"/>
              <a:t>Leadership Team Feedback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n-US" sz="3200" dirty="0"/>
              <a:t>Teacher Committees</a:t>
            </a: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3B79FD-2001-400E-980C-F87F98D5A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2" y="1586594"/>
            <a:ext cx="6243900" cy="34970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48622E-71B2-4A99-96EF-916455360B30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C43DE8-FA61-4FF0-A361-618EBB1F994D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D91F0-13DC-46D9-A993-F75E33244039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006AB9-D43C-4FA5-BC39-AF70C27BCC18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304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F3B16-C849-4EB8-9974-5DFF8FD6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80" y="268896"/>
            <a:ext cx="2343150" cy="45339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Remote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ended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2852531" y="2875078"/>
            <a:ext cx="8869982" cy="363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/>
              <a:t>Even if we are able to return to face to face instruction in some sort of capacity, there will be a group of students unable to or uncomfortable in returning to school. </a:t>
            </a:r>
          </a:p>
          <a:p>
            <a:pPr marL="0" indent="0" algn="ctr">
              <a:buNone/>
            </a:pPr>
            <a:r>
              <a:rPr lang="en-US" sz="3200" i="1" dirty="0"/>
              <a:t>Will we provide sustained remote learning for them?</a:t>
            </a:r>
            <a:endParaRPr lang="en-US" i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8C11CF-E5BD-47CC-AF18-F79B23E33C3F}"/>
              </a:ext>
            </a:extLst>
          </p:cNvPr>
          <p:cNvSpPr/>
          <p:nvPr/>
        </p:nvSpPr>
        <p:spPr>
          <a:xfrm>
            <a:off x="2713382" y="1921936"/>
            <a:ext cx="9297638" cy="5168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/>
              <a:t>Sustained Remote Learning for % of Students Uncomfortable / Unable to Attend School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EA69A-A6AF-4D34-9826-78B252632527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CF6E18-3593-4027-92C0-443D408BA777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1E6378-81A7-490E-8E57-4E050EBBB393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00D48-766F-4120-9F09-C18513CC595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0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919300B3-0485-430C-8568-60C7C6C8C553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Sporadic, Short-Term Closures</a:t>
            </a:r>
            <a:br>
              <a:rPr lang="en-US" b="1" dirty="0"/>
            </a:br>
            <a:r>
              <a:rPr lang="en-US" sz="2700" i="1" dirty="0"/>
              <a:t>what we can </a:t>
            </a:r>
            <a:r>
              <a:rPr lang="en-US" sz="2700" i="1" u="sng" dirty="0"/>
              <a:t>expect</a:t>
            </a:r>
            <a:r>
              <a:rPr lang="en-US" sz="2700" i="1" dirty="0"/>
              <a:t> 2020-2021</a:t>
            </a:r>
            <a:endParaRPr lang="en-US" i="1" u="sng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792141-B7E9-4CC3-A4FB-30222E74F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2" y="258418"/>
            <a:ext cx="2362474" cy="4567449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E80961B-6CDE-403B-9E21-ECBF21378458}"/>
              </a:ext>
            </a:extLst>
          </p:cNvPr>
          <p:cNvSpPr txBox="1">
            <a:spLocks/>
          </p:cNvSpPr>
          <p:nvPr/>
        </p:nvSpPr>
        <p:spPr>
          <a:xfrm>
            <a:off x="2355573" y="1853647"/>
            <a:ext cx="9134062" cy="4745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How to Prepare </a:t>
            </a:r>
            <a:r>
              <a:rPr lang="en-US" i="1" dirty="0"/>
              <a:t>–&gt; “Be Nimble”</a:t>
            </a:r>
          </a:p>
          <a:p>
            <a:pPr marL="1262063" lvl="2" indent="-347663"/>
            <a:r>
              <a:rPr lang="en-US" sz="2800" dirty="0"/>
              <a:t>Devices: Shift to 1:1</a:t>
            </a:r>
          </a:p>
          <a:p>
            <a:pPr marL="1262063" lvl="2" indent="-347663"/>
            <a:r>
              <a:rPr lang="en-US" sz="2800" dirty="0"/>
              <a:t>Internet: Survey families &amp; deploy hotspots</a:t>
            </a:r>
          </a:p>
          <a:p>
            <a:pPr marL="1262063" lvl="2" indent="-347663"/>
            <a:r>
              <a:rPr lang="en-US" sz="2800" dirty="0"/>
              <a:t>Platforms: Maintain &amp; Prepare</a:t>
            </a:r>
          </a:p>
          <a:p>
            <a:pPr marL="1262063" lvl="2" indent="-347663"/>
            <a:r>
              <a:rPr lang="en-US" sz="2800" dirty="0"/>
              <a:t>Training: Continue PD around Remote Learning</a:t>
            </a:r>
          </a:p>
          <a:p>
            <a:pPr marL="1262063" lvl="2" indent="-347663"/>
            <a:endParaRPr lang="en-US" sz="2800" dirty="0"/>
          </a:p>
          <a:p>
            <a:pPr marL="457200" lvl="1" indent="0">
              <a:buNone/>
            </a:pPr>
            <a:r>
              <a:rPr lang="en-US" sz="3200" b="1" dirty="0"/>
              <a:t>How to Decide </a:t>
            </a:r>
            <a:r>
              <a:rPr lang="en-US" i="1" dirty="0"/>
              <a:t>–&gt; “Determine the Rules”</a:t>
            </a:r>
          </a:p>
          <a:p>
            <a:pPr marL="1262063" lvl="2" indent="-347663"/>
            <a:r>
              <a:rPr lang="en-US" sz="2800" dirty="0"/>
              <a:t>When would we need to close?</a:t>
            </a:r>
          </a:p>
          <a:p>
            <a:pPr marL="1719263" lvl="3" indent="-347663"/>
            <a:r>
              <a:rPr lang="en-US" sz="2800" dirty="0"/>
              <a:t>Who is determining the rules?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AB13D6-BAE8-45EE-BDDA-FF5272F5CB6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71A0E1-A538-48D2-90F6-8B79309442B3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748F89-5877-455E-8022-01AB6EE59E4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67A9DE-38FB-4686-8B5A-4E16A60D5A1D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76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919300B3-0485-430C-8568-60C7C6C8C553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Sporadic, Short-Term Closures</a:t>
            </a:r>
            <a:endParaRPr lang="en-US" i="1" u="sng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792141-B7E9-4CC3-A4FB-30222E74F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04" y="357625"/>
            <a:ext cx="2362474" cy="456744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AE23FC9-E0AB-4CC9-A685-9880C35B6B2D}"/>
              </a:ext>
            </a:extLst>
          </p:cNvPr>
          <p:cNvSpPr txBox="1">
            <a:spLocks/>
          </p:cNvSpPr>
          <p:nvPr/>
        </p:nvSpPr>
        <p:spPr>
          <a:xfrm>
            <a:off x="3760302" y="1108745"/>
            <a:ext cx="7593496" cy="214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TEA Recommendations</a:t>
            </a:r>
            <a:endParaRPr lang="en-US" i="1" dirty="0"/>
          </a:p>
          <a:p>
            <a:pPr marL="1262063" lvl="2" indent="-347663"/>
            <a:r>
              <a:rPr lang="en-US" sz="2800" dirty="0"/>
              <a:t>Intersessional Calendar</a:t>
            </a:r>
          </a:p>
          <a:p>
            <a:pPr marL="1262063" lvl="2" indent="-347663"/>
            <a:r>
              <a:rPr lang="en-US" sz="2800" dirty="0"/>
              <a:t>Additional Days School Year Calendar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98E529-B84A-474A-BD14-6A2D1118A4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939" b="2806"/>
          <a:stretch/>
        </p:blipFill>
        <p:spPr>
          <a:xfrm>
            <a:off x="3126638" y="2804336"/>
            <a:ext cx="7192654" cy="36885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1EC1EF-58CD-49D4-AA2F-AB919521CF57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D2AFC5-B6F6-4C76-A073-65AD18AF8DA3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92ECFD-1184-46A9-BCFD-1B29F2B51489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F0EAA-7536-4F19-869E-1FBD0DABE8BF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45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919300B3-0485-430C-8568-60C7C6C8C553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Sporadic, Short-Term Closures</a:t>
            </a:r>
          </a:p>
          <a:p>
            <a:pPr algn="ctr"/>
            <a:r>
              <a:rPr lang="en-US" sz="2700" i="1" dirty="0"/>
              <a:t>what we can </a:t>
            </a:r>
            <a:r>
              <a:rPr lang="en-US" sz="2700" i="1" u="sng" dirty="0"/>
              <a:t>expect</a:t>
            </a:r>
            <a:r>
              <a:rPr lang="en-US" sz="2700" i="1" dirty="0"/>
              <a:t> 2020-2021</a:t>
            </a:r>
            <a:endParaRPr lang="en-US" sz="2700" i="1" u="sng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792141-B7E9-4CC3-A4FB-30222E74F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29" y="287360"/>
            <a:ext cx="2362474" cy="456744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AE23FC9-E0AB-4CC9-A685-9880C35B6B2D}"/>
              </a:ext>
            </a:extLst>
          </p:cNvPr>
          <p:cNvSpPr txBox="1">
            <a:spLocks/>
          </p:cNvSpPr>
          <p:nvPr/>
        </p:nvSpPr>
        <p:spPr>
          <a:xfrm>
            <a:off x="2458052" y="2085516"/>
            <a:ext cx="9151075" cy="3516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Aft>
                <a:spcPts val="1200"/>
              </a:spcAft>
              <a:buNone/>
            </a:pPr>
            <a:r>
              <a:rPr lang="en-US" sz="3200" b="1" dirty="0"/>
              <a:t>Challenges with Intersessional </a:t>
            </a:r>
            <a:endParaRPr lang="en-US" i="1" dirty="0"/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Cannot “schedule” COVID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“Stopping” instruction for weeks on end is not best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While both calendars have 187 days, in the intersessional, teachers would be “on call” for 11 months a year as any week could be re-claimed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D0B928-1B92-4F09-8EE5-09C8DC2320B1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FF2EB3-7433-4CEE-B0F1-61D9BC0E58F9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4061A6-72AA-456C-B9F4-99B0CC516361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89026-58C1-48D4-A369-13C9EFD30C6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953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9" y="321297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216426" y="321297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3736500" y="2310063"/>
            <a:ext cx="5455190" cy="3832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Face to Face Learning + Remote Learning w/Rotating Schedules</a:t>
            </a:r>
            <a:br>
              <a:rPr lang="en-US" sz="3600" b="1" dirty="0"/>
            </a:br>
            <a:endParaRPr lang="en-US" sz="3600" b="1" dirty="0"/>
          </a:p>
          <a:p>
            <a:pPr marL="0" indent="0" algn="ctr">
              <a:buNone/>
            </a:pPr>
            <a:r>
              <a:rPr lang="en-US" sz="3600" i="1" dirty="0"/>
              <a:t>Why? Social Distancing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A2358-E603-4610-897E-B931EAC3AEC2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42E62A-A5D8-4B12-B5A2-AAD1FF05DC48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ED5B82-F06C-4A25-A1D3-53C75C9E79A1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8B15C1-6ABF-460E-96E6-2EB1D4AA151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7" y="365125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713382" y="1880534"/>
            <a:ext cx="9462213" cy="42234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/>
              <a:t>Face to Face Learning w/Rotating Schedules</a:t>
            </a:r>
            <a:br>
              <a:rPr lang="en-US" sz="3600" b="1" dirty="0"/>
            </a:br>
            <a:r>
              <a:rPr lang="en-US" sz="3600" b="1" dirty="0"/>
              <a:t>  </a:t>
            </a:r>
            <a:r>
              <a:rPr lang="en-US" sz="3600" i="1" dirty="0"/>
              <a:t>Why? Social Distancing</a:t>
            </a:r>
          </a:p>
          <a:p>
            <a:pPr marL="0" indent="0">
              <a:buNone/>
            </a:pPr>
            <a:endParaRPr lang="en-US" sz="3600" i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i="1" dirty="0"/>
              <a:t>  </a:t>
            </a:r>
            <a:r>
              <a:rPr lang="en-US" sz="3600" dirty="0"/>
              <a:t>Models Proposed by Ed Leaders: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A/B Day: ½ attend on Mon/Weds, ½ attend Tues/Thurs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A/B Week: ½ attend one week; ½ attend the next week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AM/PM: ½ attend morning; ½ attend afternoon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Elem/Secondary: Elem attends in person; Secondary remote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D58DF-003B-49B3-ACCD-7F588AD5E0DB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AAB2B6-23E8-4E12-A155-41C22DD46558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FCA1D1-88C3-4006-8335-E5A78F361ECA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FC045C-2B0F-4580-A354-8FC19518AB9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25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7" y="365125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76584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endParaRPr lang="en-US" i="1" u="sng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713382" y="1880534"/>
            <a:ext cx="9462213" cy="422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b="1" dirty="0"/>
              <a:t>A/B Day Model: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½ attend on Mon/Weds, ½ on Tues/Thurs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804863" lvl="1" indent="-3476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200" dirty="0"/>
              <a:t>Mitigates technology issues</a:t>
            </a:r>
          </a:p>
          <a:p>
            <a:pPr marL="1262063" lvl="2" indent="-3476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Direct teach / Direction for at home</a:t>
            </a:r>
          </a:p>
          <a:p>
            <a:pPr marL="804863" lvl="1" indent="-3476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200" dirty="0"/>
              <a:t>Fridays</a:t>
            </a:r>
          </a:p>
          <a:p>
            <a:pPr marL="1262063" lvl="2" indent="-3476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Intervention/enrichment for students</a:t>
            </a:r>
          </a:p>
          <a:p>
            <a:pPr marL="1262063" lvl="2" indent="-3476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Professional development / planning for teachers</a:t>
            </a:r>
          </a:p>
          <a:p>
            <a:pPr marL="804863" lvl="1" indent="-347663">
              <a:spcAft>
                <a:spcPts val="1200"/>
              </a:spcAft>
            </a:pP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D58DF-003B-49B3-ACCD-7F588AD5E0DB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AAB2B6-23E8-4E12-A155-41C22DD46558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FCA1D1-88C3-4006-8335-E5A78F361ECA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FC045C-2B0F-4580-A354-8FC19518AB9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CBF2F2-634B-4258-AF57-091A672A99D1}"/>
              </a:ext>
            </a:extLst>
          </p:cNvPr>
          <p:cNvSpPr txBox="1"/>
          <p:nvPr/>
        </p:nvSpPr>
        <p:spPr>
          <a:xfrm>
            <a:off x="9922039" y="2736669"/>
            <a:ext cx="20562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Challenges with synchronous learning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96E8A46E-2EBB-4A60-90FF-AB3F4082A6EF}"/>
              </a:ext>
            </a:extLst>
          </p:cNvPr>
          <p:cNvSpPr/>
          <p:nvPr/>
        </p:nvSpPr>
        <p:spPr>
          <a:xfrm>
            <a:off x="9789692" y="2720108"/>
            <a:ext cx="232611" cy="1926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5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53" y="305792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713383" y="1960047"/>
            <a:ext cx="8160026" cy="482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3600" b="1" dirty="0"/>
              <a:t>Challenges in Social Distancing at School</a:t>
            </a:r>
            <a:endParaRPr lang="en-US" i="1" dirty="0"/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Arrival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Dismissal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Buses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Lunches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Class Transitions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Restroom Breaks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94F0DBE-3CD9-49CF-BE20-109B307345F7}"/>
              </a:ext>
            </a:extLst>
          </p:cNvPr>
          <p:cNvSpPr txBox="1">
            <a:spLocks/>
          </p:cNvSpPr>
          <p:nvPr/>
        </p:nvSpPr>
        <p:spPr>
          <a:xfrm>
            <a:off x="6629401" y="2006600"/>
            <a:ext cx="4959625" cy="4486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 </a:t>
            </a:r>
            <a:endParaRPr lang="en-US" i="1" dirty="0"/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PE / Athletics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Recess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Music / Band / Choir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Extracurricular Activities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Maintaining Distance in all places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Hand Washing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5FBBBF-B218-4CA1-929B-15BC744001A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3E1CEB-6F2F-4038-97D1-1B6AB294CB26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382E74-AD6B-486B-B54F-0E6515D2EA62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F7288-E5BE-422A-9F2F-B0F63D7C5E9B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360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8" y="365125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866680" y="1890473"/>
            <a:ext cx="9004853" cy="49675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3600" b="1" dirty="0"/>
              <a:t>Challenges for Staff: </a:t>
            </a:r>
            <a:r>
              <a:rPr lang="en-US" sz="2600" i="1" dirty="0"/>
              <a:t> </a:t>
            </a:r>
            <a:endParaRPr lang="en-US" sz="1900" i="1" dirty="0"/>
          </a:p>
          <a:p>
            <a:pPr lvl="0">
              <a:spcAft>
                <a:spcPts val="600"/>
              </a:spcAft>
            </a:pPr>
            <a:r>
              <a:rPr lang="en-US" sz="3000" dirty="0"/>
              <a:t>Teach different groups of kids every day/week</a:t>
            </a:r>
          </a:p>
          <a:p>
            <a:pPr lvl="0">
              <a:spcAft>
                <a:spcPts val="600"/>
              </a:spcAft>
            </a:pPr>
            <a:r>
              <a:rPr lang="en-US" sz="3000" dirty="0"/>
              <a:t>Sustain the offline learning for those groups of kids on the off days</a:t>
            </a:r>
          </a:p>
          <a:p>
            <a:pPr lvl="0">
              <a:spcAft>
                <a:spcPts val="600"/>
              </a:spcAft>
            </a:pPr>
            <a:r>
              <a:rPr lang="en-US" sz="3000" dirty="0"/>
              <a:t>Teach a completely remote version of your class for the kids who cannot or choose not to come at all</a:t>
            </a:r>
          </a:p>
          <a:p>
            <a:pPr lvl="0">
              <a:spcAft>
                <a:spcPts val="600"/>
              </a:spcAft>
            </a:pPr>
            <a:r>
              <a:rPr lang="en-US" sz="3000" dirty="0"/>
              <a:t>For teachers that are also parents, serve as a homeschool teacher for your own kids throughout as they’re not receiving daily instruction. </a:t>
            </a:r>
            <a:r>
              <a:rPr lang="en-US" i="1" dirty="0"/>
              <a:t>PS - Where do their children go on the “off” days?</a:t>
            </a:r>
          </a:p>
          <a:p>
            <a:pPr marL="0" indent="0">
              <a:spcAft>
                <a:spcPts val="600"/>
              </a:spcAft>
              <a:buNone/>
            </a:pPr>
            <a:endParaRPr lang="en-US" sz="3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3C5375-A206-452B-B7CE-EEF486F20C8B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699DA2-3174-4223-A404-A3DBCD0F3700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07C0C2-60DD-4E46-B8D7-2A21A238024E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061AF-E299-48B5-9E34-AEF283043146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2DB7E2-F6B3-4ABD-B2B8-D6E5CD3946A7}"/>
              </a:ext>
            </a:extLst>
          </p:cNvPr>
          <p:cNvSpPr txBox="1"/>
          <p:nvPr/>
        </p:nvSpPr>
        <p:spPr>
          <a:xfrm>
            <a:off x="9042223" y="2148840"/>
            <a:ext cx="38630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(PS - this is not feasible)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7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37" y="284181"/>
            <a:ext cx="6014963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COMMUNICATION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AC0A5-F2C6-4482-BBAE-E35215C02F4E}"/>
              </a:ext>
            </a:extLst>
          </p:cNvPr>
          <p:cNvSpPr txBox="1"/>
          <p:nvPr/>
        </p:nvSpPr>
        <p:spPr>
          <a:xfrm>
            <a:off x="1042736" y="1610341"/>
            <a:ext cx="42578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800" dirty="0"/>
              <a:t>Parent Emails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800" dirty="0"/>
              <a:t>Remind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800" dirty="0"/>
              <a:t>Social Media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800" dirty="0"/>
              <a:t>Surveys / Feedback Forms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2800" dirty="0"/>
              <a:t>Learning Platform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99F1B-1647-4B06-8044-18FD1D481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633" y="1378989"/>
            <a:ext cx="5947356" cy="1550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9DFC03-A88F-47EF-912E-887503DBD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64366"/>
            <a:ext cx="5336490" cy="3479297"/>
          </a:xfrm>
          <a:prstGeom prst="rect">
            <a:avLst/>
          </a:prstGeom>
        </p:spPr>
      </p:pic>
      <p:pic>
        <p:nvPicPr>
          <p:cNvPr id="3074" name="Picture 2" descr="Two Way Street | Georgia Public Broadcasting">
            <a:extLst>
              <a:ext uri="{FF2B5EF4-FFF2-40B4-BE49-F238E27FC236}">
                <a16:creationId xmlns:a16="http://schemas.microsoft.com/office/drawing/2014/main" id="{4DA9F64C-B11F-4974-BA5C-B6A98B629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1" b="34902"/>
          <a:stretch/>
        </p:blipFill>
        <p:spPr bwMode="auto">
          <a:xfrm>
            <a:off x="1042736" y="4792419"/>
            <a:ext cx="3044992" cy="15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119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6034" y="258461"/>
            <a:ext cx="5678079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SOCIAL MEDIA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" descr="Image may contain: text">
            <a:extLst>
              <a:ext uri="{FF2B5EF4-FFF2-40B4-BE49-F238E27FC236}">
                <a16:creationId xmlns:a16="http://schemas.microsoft.com/office/drawing/2014/main" id="{E42B985A-FC86-4B67-AA51-438B20472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062" y="520465"/>
            <a:ext cx="3914287" cy="55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omb Cartoon Clip art - Bomb PNG png download - 1668*1686 - Free ...">
            <a:extLst>
              <a:ext uri="{FF2B5EF4-FFF2-40B4-BE49-F238E27FC236}">
                <a16:creationId xmlns:a16="http://schemas.microsoft.com/office/drawing/2014/main" id="{9BA7B791-E26E-4558-87F7-8C94AE3E6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55" y="2040861"/>
            <a:ext cx="3024187" cy="305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97EE04D-617F-41E8-B6D9-554E0DD5A116}"/>
              </a:ext>
            </a:extLst>
          </p:cNvPr>
          <p:cNvSpPr/>
          <p:nvPr/>
        </p:nvSpPr>
        <p:spPr>
          <a:xfrm>
            <a:off x="4323947" y="1763128"/>
            <a:ext cx="19561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museo-sans-1"/>
              </a:rPr>
              <a:t>Not True!</a:t>
            </a:r>
          </a:p>
          <a:p>
            <a:pPr algn="ctr"/>
            <a:endParaRPr lang="en-US" sz="2400" dirty="0">
              <a:latin typeface="museo-sans-1"/>
            </a:endParaRPr>
          </a:p>
          <a:p>
            <a:pPr algn="ctr"/>
            <a:endParaRPr lang="en-US" sz="2400" dirty="0">
              <a:latin typeface="museo-sans-1"/>
            </a:endParaRPr>
          </a:p>
          <a:p>
            <a:pPr algn="ctr"/>
            <a:endParaRPr lang="en-US" sz="2400" dirty="0">
              <a:latin typeface="museo-sans-1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1C1391B-4BE3-42D7-B24D-04E6E8E565F9}"/>
              </a:ext>
            </a:extLst>
          </p:cNvPr>
          <p:cNvSpPr/>
          <p:nvPr/>
        </p:nvSpPr>
        <p:spPr>
          <a:xfrm>
            <a:off x="4662130" y="2715127"/>
            <a:ext cx="1279829" cy="6276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37C40-6220-487D-BA50-CF53D43DD6EB}"/>
              </a:ext>
            </a:extLst>
          </p:cNvPr>
          <p:cNvSpPr/>
          <p:nvPr/>
        </p:nvSpPr>
        <p:spPr>
          <a:xfrm>
            <a:off x="4262461" y="3524522"/>
            <a:ext cx="19561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museo-sans-1"/>
              </a:rPr>
              <a:t>Except it could be true…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333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5850" y="785906"/>
            <a:ext cx="3509576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SOCIAL MEDIA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BBB2F-EC6D-4E7D-B63B-8E65FACA19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8" t="1283" r="1833"/>
          <a:stretch/>
        </p:blipFill>
        <p:spPr>
          <a:xfrm>
            <a:off x="169806" y="332014"/>
            <a:ext cx="3487793" cy="6230596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CA7624-7AB8-445A-AA55-FF5137253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2" r="2400"/>
          <a:stretch/>
        </p:blipFill>
        <p:spPr>
          <a:xfrm>
            <a:off x="3835576" y="332014"/>
            <a:ext cx="3508417" cy="6230596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8314DD-4532-425A-A417-61F749754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58" y="2395728"/>
            <a:ext cx="4524136" cy="3508514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92656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1" y="192650"/>
            <a:ext cx="5821312" cy="1325563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PARENT SURVEYS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Forms response chart. Question title: Learning Environments: In thinking about returning to campus in the fall, please rate your comfort level with each of the following scenarios.. Number of responses: .">
            <a:extLst>
              <a:ext uri="{FF2B5EF4-FFF2-40B4-BE49-F238E27FC236}">
                <a16:creationId xmlns:a16="http://schemas.microsoft.com/office/drawing/2014/main" id="{E6A01A1B-D0E2-4BAB-AAB2-1704EB7E9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" b="17623"/>
          <a:stretch/>
        </p:blipFill>
        <p:spPr bwMode="auto">
          <a:xfrm>
            <a:off x="538843" y="1404052"/>
            <a:ext cx="11114314" cy="43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990048-3F37-4D28-84B2-7A541536FDA5}"/>
              </a:ext>
            </a:extLst>
          </p:cNvPr>
          <p:cNvSpPr txBox="1"/>
          <p:nvPr/>
        </p:nvSpPr>
        <p:spPr>
          <a:xfrm>
            <a:off x="1251858" y="5780314"/>
            <a:ext cx="203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Returning 100% students present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3EFA89-F2BA-459C-B92F-F8A41558A08A}"/>
              </a:ext>
            </a:extLst>
          </p:cNvPr>
          <p:cNvSpPr txBox="1"/>
          <p:nvPr/>
        </p:nvSpPr>
        <p:spPr>
          <a:xfrm>
            <a:off x="3396344" y="5780314"/>
            <a:ext cx="2035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Returning w/Safety Measures (masks, plexiglass, etc.)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349797-63F5-44FB-9A95-57EDF9623128}"/>
              </a:ext>
            </a:extLst>
          </p:cNvPr>
          <p:cNvSpPr txBox="1"/>
          <p:nvPr/>
        </p:nvSpPr>
        <p:spPr>
          <a:xfrm>
            <a:off x="5649686" y="5780314"/>
            <a:ext cx="183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Returning w/ Social Distancing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9A1114-EDC4-4D11-98E4-BAD28F6E577D}"/>
              </a:ext>
            </a:extLst>
          </p:cNvPr>
          <p:cNvSpPr txBox="1"/>
          <p:nvPr/>
        </p:nvSpPr>
        <p:spPr>
          <a:xfrm>
            <a:off x="7685314" y="5739601"/>
            <a:ext cx="2035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Remain Online until Safer to Return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31E733-A930-40BD-8D01-F790F5AE83AB}"/>
              </a:ext>
            </a:extLst>
          </p:cNvPr>
          <p:cNvSpPr txBox="1"/>
          <p:nvPr/>
        </p:nvSpPr>
        <p:spPr>
          <a:xfrm>
            <a:off x="9715501" y="5739601"/>
            <a:ext cx="203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Remain Online for 2020-21</a:t>
            </a:r>
          </a:p>
        </p:txBody>
      </p:sp>
    </p:spTree>
    <p:extLst>
      <p:ext uri="{BB962C8B-B14F-4D97-AF65-F5344CB8AC3E}">
        <p14:creationId xmlns:p14="http://schemas.microsoft.com/office/powerpoint/2010/main" val="368639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90048-3F37-4D28-84B2-7A541536FDA5}"/>
              </a:ext>
            </a:extLst>
          </p:cNvPr>
          <p:cNvSpPr txBox="1"/>
          <p:nvPr/>
        </p:nvSpPr>
        <p:spPr>
          <a:xfrm>
            <a:off x="680358" y="5651101"/>
            <a:ext cx="203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Wash Hands Frequently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3EFA89-F2BA-459C-B92F-F8A41558A08A}"/>
              </a:ext>
            </a:extLst>
          </p:cNvPr>
          <p:cNvSpPr txBox="1"/>
          <p:nvPr/>
        </p:nvSpPr>
        <p:spPr>
          <a:xfrm>
            <a:off x="2598965" y="5684041"/>
            <a:ext cx="157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Employees Wear Masks</a:t>
            </a:r>
          </a:p>
        </p:txBody>
      </p:sp>
      <p:pic>
        <p:nvPicPr>
          <p:cNvPr id="4098" name="Picture 2" descr="Forms response chart. Question title: Health &amp;amp; Safety Protocols: Please rate which health and safety measures should be implemented in 2020-21. Number of responses: .">
            <a:extLst>
              <a:ext uri="{FF2B5EF4-FFF2-40B4-BE49-F238E27FC236}">
                <a16:creationId xmlns:a16="http://schemas.microsoft.com/office/drawing/2014/main" id="{4CE3D11F-FAC0-4E47-B28F-049F379309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8" r="33214" b="18888"/>
          <a:stretch/>
        </p:blipFill>
        <p:spPr bwMode="auto">
          <a:xfrm>
            <a:off x="-1" y="1915885"/>
            <a:ext cx="11660225" cy="371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E210D2-E745-4F33-8820-0CE8BA6E2984}"/>
              </a:ext>
            </a:extLst>
          </p:cNvPr>
          <p:cNvSpPr/>
          <p:nvPr/>
        </p:nvSpPr>
        <p:spPr>
          <a:xfrm>
            <a:off x="968829" y="1913466"/>
            <a:ext cx="740228" cy="345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&amp;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E597CD-8F93-4986-8EFC-273E8C5899BD}"/>
              </a:ext>
            </a:extLst>
          </p:cNvPr>
          <p:cNvSpPr txBox="1"/>
          <p:nvPr/>
        </p:nvSpPr>
        <p:spPr>
          <a:xfrm>
            <a:off x="4427765" y="5684041"/>
            <a:ext cx="166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Students Wear Masks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0F72F6-4703-4134-BCCE-890910613182}"/>
              </a:ext>
            </a:extLst>
          </p:cNvPr>
          <p:cNvSpPr txBox="1"/>
          <p:nvPr/>
        </p:nvSpPr>
        <p:spPr>
          <a:xfrm>
            <a:off x="6354538" y="5684041"/>
            <a:ext cx="166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Social Distancing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5E6328-C3A9-463C-A8FB-4FCBF3471A53}"/>
              </a:ext>
            </a:extLst>
          </p:cNvPr>
          <p:cNvSpPr txBox="1"/>
          <p:nvPr/>
        </p:nvSpPr>
        <p:spPr>
          <a:xfrm>
            <a:off x="8205108" y="5693558"/>
            <a:ext cx="1668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Eliminate Large Group Gatherings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E1A3ED-3701-4279-BAB9-3FEC463AB9E9}"/>
              </a:ext>
            </a:extLst>
          </p:cNvPr>
          <p:cNvSpPr txBox="1"/>
          <p:nvPr/>
        </p:nvSpPr>
        <p:spPr>
          <a:xfrm>
            <a:off x="10131879" y="5693558"/>
            <a:ext cx="166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Plexiglass on Desks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2B9A438-1FD3-470C-8E32-81FA88601187}"/>
              </a:ext>
            </a:extLst>
          </p:cNvPr>
          <p:cNvSpPr txBox="1">
            <a:spLocks/>
          </p:cNvSpPr>
          <p:nvPr/>
        </p:nvSpPr>
        <p:spPr>
          <a:xfrm>
            <a:off x="274688" y="300086"/>
            <a:ext cx="58213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PARENT SURVEYS</a:t>
            </a:r>
          </a:p>
        </p:txBody>
      </p:sp>
    </p:spTree>
    <p:extLst>
      <p:ext uri="{BB962C8B-B14F-4D97-AF65-F5344CB8AC3E}">
        <p14:creationId xmlns:p14="http://schemas.microsoft.com/office/powerpoint/2010/main" val="1559839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ee Balance Clipart Black And White, Download Free Clip Art, Free ...">
            <a:extLst>
              <a:ext uri="{FF2B5EF4-FFF2-40B4-BE49-F238E27FC236}">
                <a16:creationId xmlns:a16="http://schemas.microsoft.com/office/drawing/2014/main" id="{2D4B8DCD-87FC-4698-9908-8643F729E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871" y="3792012"/>
            <a:ext cx="36556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4ABA8F-1805-4B97-82B4-CA10F9E653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47" b="247"/>
          <a:stretch/>
        </p:blipFill>
        <p:spPr>
          <a:xfrm>
            <a:off x="165681" y="2839761"/>
            <a:ext cx="4015328" cy="3040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663972-B8C0-4644-9B27-83A07D6CA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809" y="2489373"/>
            <a:ext cx="3221371" cy="3915701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09F9210-5DD3-4882-8ACD-D5A11E8700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908691"/>
              </p:ext>
            </p:extLst>
          </p:nvPr>
        </p:nvGraphicFramePr>
        <p:xfrm>
          <a:off x="4360089" y="1117773"/>
          <a:ext cx="41106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4E9A77A-3450-4C66-920D-CF752048DAE1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BB6B63-8BA5-43A2-B537-FA557182C7BE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F74F54-7529-4C24-9AA5-58D5C650102E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1F2BED-E4A8-4BC5-904A-16BBC63AB65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B9A2C0-F547-46C8-A315-6BBAECCC4F2F}"/>
              </a:ext>
            </a:extLst>
          </p:cNvPr>
          <p:cNvSpPr txBox="1">
            <a:spLocks/>
          </p:cNvSpPr>
          <p:nvPr/>
        </p:nvSpPr>
        <p:spPr>
          <a:xfrm>
            <a:off x="240478" y="107830"/>
            <a:ext cx="117015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HOW DO YOU BALANCE?</a:t>
            </a:r>
          </a:p>
        </p:txBody>
      </p:sp>
    </p:spTree>
    <p:extLst>
      <p:ext uri="{BB962C8B-B14F-4D97-AF65-F5344CB8AC3E}">
        <p14:creationId xmlns:p14="http://schemas.microsoft.com/office/powerpoint/2010/main" val="1532385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965" y="765929"/>
            <a:ext cx="3863008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RESOURCES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C48118-73C8-47F6-B9BC-78D41A2F7B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48" b="13681"/>
          <a:stretch/>
        </p:blipFill>
        <p:spPr>
          <a:xfrm>
            <a:off x="89690" y="287356"/>
            <a:ext cx="7915275" cy="22827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E74F85-297A-419C-B457-8672EBF83E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63"/>
          <a:stretch/>
        </p:blipFill>
        <p:spPr>
          <a:xfrm>
            <a:off x="8194567" y="2882969"/>
            <a:ext cx="3960046" cy="313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B748D5-0194-45AB-99BB-892D514DD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" y="2570063"/>
            <a:ext cx="3930966" cy="399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3B3702-6F7E-4776-92E8-02634CFCB6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9" t="60366" r="1"/>
          <a:stretch/>
        </p:blipFill>
        <p:spPr>
          <a:xfrm>
            <a:off x="3789393" y="2838716"/>
            <a:ext cx="4381952" cy="285031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EB4334-4F40-44A6-9B80-5DD9F04B7411}"/>
              </a:ext>
            </a:extLst>
          </p:cNvPr>
          <p:cNvSpPr/>
          <p:nvPr/>
        </p:nvSpPr>
        <p:spPr>
          <a:xfrm>
            <a:off x="8867000" y="1649008"/>
            <a:ext cx="2385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jillmsiler.com/covid-19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17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427382" y="422052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Helpful Links</a:t>
            </a:r>
            <a:endParaRPr lang="en-US" i="1" u="sng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427382" y="1391480"/>
            <a:ext cx="11533603" cy="55957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2"/>
              </a:rPr>
              <a:t>CDC Guidance for School Re-Opening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3"/>
              </a:rPr>
              <a:t>School Superintendents will Follow Leaked CDC Guidance on Reopening Schools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4"/>
              </a:rPr>
              <a:t>“Between 0 and 100%”: Texas schools weigh the odds of students returning this fall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5"/>
              </a:rPr>
              <a:t>NIET – Scenario Planning: Considerations for 2020-21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6"/>
              </a:rPr>
              <a:t>Arizona’s three-phase approach to crafting school reopening plan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7"/>
              </a:rPr>
              <a:t>7 questions schools will have to answer to reopen in fall 2020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8"/>
              </a:rPr>
              <a:t>Katie Martin: 6 Ideas for Creating a Remote Community of Learners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9"/>
              </a:rPr>
              <a:t>Larry </a:t>
            </a:r>
            <a:r>
              <a:rPr lang="en-US" sz="2500" dirty="0" err="1">
                <a:hlinkClick r:id="rId9"/>
              </a:rPr>
              <a:t>Ferlazzo</a:t>
            </a:r>
            <a:r>
              <a:rPr lang="en-US" sz="2500" dirty="0">
                <a:hlinkClick r:id="rId9"/>
              </a:rPr>
              <a:t>: Best Posts Predicting What School Will Look Like in the Fall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10"/>
              </a:rPr>
              <a:t>George </a:t>
            </a:r>
            <a:r>
              <a:rPr lang="en-US" sz="2500" dirty="0" err="1">
                <a:hlinkClick r:id="rId10"/>
              </a:rPr>
              <a:t>Couros</a:t>
            </a:r>
            <a:r>
              <a:rPr lang="en-US" sz="2500" dirty="0">
                <a:hlinkClick r:id="rId10"/>
              </a:rPr>
              <a:t>: 5 Hopes for When Schools Reopen Face-To-Face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11"/>
              </a:rPr>
              <a:t>Jeremy Parrish: Do I Dare Disturb the Universe?</a:t>
            </a:r>
            <a:endParaRPr lang="en-US" sz="25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E6401-40B6-4790-B8C4-48A9164E01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20867" y="254329"/>
            <a:ext cx="2243751" cy="15208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CE9FF4-67AE-4101-94BE-9C5B36A324FB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AFC82D-83E2-4F6D-9A0F-B89181C1EBE9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262C69-B38E-4EF5-B151-3A95C47BA5BE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5118EE-254E-48AB-BB2E-3CA11554FE1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902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C29D1-CEB2-4C58-AEEA-19A9BB7F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709" y="486880"/>
            <a:ext cx="8681326" cy="5884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7852F2-BC4D-40BD-B27C-1B262CFCD612}"/>
              </a:ext>
            </a:extLst>
          </p:cNvPr>
          <p:cNvSpPr/>
          <p:nvPr/>
        </p:nvSpPr>
        <p:spPr>
          <a:xfrm>
            <a:off x="217509" y="859065"/>
            <a:ext cx="3124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museo-sans-1"/>
              </a:rPr>
              <a:t>Planning for 2020-2021</a:t>
            </a:r>
          </a:p>
          <a:p>
            <a:pPr algn="ctr"/>
            <a:endParaRPr lang="en-US" sz="2400" dirty="0">
              <a:latin typeface="museo-sans-1"/>
            </a:endParaRPr>
          </a:p>
          <a:p>
            <a:pPr algn="ctr"/>
            <a:r>
              <a:rPr lang="en-US" sz="2400" dirty="0">
                <a:latin typeface="museo-sans-1"/>
              </a:rPr>
              <a:t>We may not know what the 2020-21 school year will look like at any given moment, but we do know that it will fall into some part of this continuum.</a:t>
            </a:r>
          </a:p>
          <a:p>
            <a:pPr algn="ctr"/>
            <a:endParaRPr lang="en-US" sz="2400" dirty="0">
              <a:latin typeface="museo-sans-1"/>
            </a:endParaRPr>
          </a:p>
          <a:p>
            <a:pPr algn="ctr"/>
            <a:r>
              <a:rPr lang="en-US" sz="2400" b="1" dirty="0">
                <a:latin typeface="museo-sans-1"/>
              </a:rPr>
              <a:t>As leaders, we must prepare for it all.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62A242-00B7-45F4-84EA-A0A9B2CAD140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61083-DDFE-4E75-868C-DC14A922D8D2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E31AF8-A6B2-4A3E-B4E3-3946FBAF14AC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390768-B21A-4BF7-B6F0-A401AD1119E7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717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07" y="594026"/>
            <a:ext cx="10979722" cy="56675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2400"/>
              </a:spcAft>
            </a:pPr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CONTACT ME:</a:t>
            </a:r>
            <a:br>
              <a:rPr lang="en-US" sz="2000" b="1" dirty="0"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b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r>
              <a:rPr lang="en-US" sz="54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		 </a:t>
            </a: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Email: 	</a:t>
            </a:r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jsiler@gunterisd.org</a:t>
            </a:r>
            <a:br>
              <a:rPr lang="en-US" sz="54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b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Social Media: 	</a:t>
            </a:r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@</a:t>
            </a:r>
            <a:r>
              <a:rPr lang="en-US" sz="5400" dirty="0" err="1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jillmsiler</a:t>
            </a:r>
            <a:br>
              <a:rPr lang="en-US" sz="54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b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	      </a:t>
            </a: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Website:	</a:t>
            </a:r>
            <a:r>
              <a:rPr lang="en-US" sz="5400" dirty="0">
                <a:solidFill>
                  <a:schemeClr val="accent5">
                    <a:lumMod val="75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jillmsiler.com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288162-BB75-4488-AE68-4B4BA1264127}"/>
              </a:ext>
            </a:extLst>
          </p:cNvPr>
          <p:cNvSpPr/>
          <p:nvPr/>
        </p:nvSpPr>
        <p:spPr>
          <a:xfrm>
            <a:off x="0" y="6665350"/>
            <a:ext cx="12192000" cy="192650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A735-A767-433E-BB0A-E9B7F15F2879}"/>
              </a:ext>
            </a:extLst>
          </p:cNvPr>
          <p:cNvSpPr/>
          <p:nvPr/>
        </p:nvSpPr>
        <p:spPr>
          <a:xfrm>
            <a:off x="0" y="6665350"/>
            <a:ext cx="3863009" cy="195069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 descr="Contact Stratford Career Institute">
            <a:extLst>
              <a:ext uri="{FF2B5EF4-FFF2-40B4-BE49-F238E27FC236}">
                <a16:creationId xmlns:a16="http://schemas.microsoft.com/office/drawing/2014/main" id="{B0CDB2EB-E7F5-4765-B749-56A8FFD3A8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6" r="27590"/>
          <a:stretch/>
        </p:blipFill>
        <p:spPr bwMode="auto">
          <a:xfrm>
            <a:off x="8541321" y="550142"/>
            <a:ext cx="3222172" cy="149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811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1899</TotalTime>
  <Words>1075</Words>
  <Application>Microsoft Office PowerPoint</Application>
  <PresentationFormat>Widescreen</PresentationFormat>
  <Paragraphs>195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Dubai Medium</vt:lpstr>
      <vt:lpstr>museo-sans-1</vt:lpstr>
      <vt:lpstr>Times New Roman</vt:lpstr>
      <vt:lpstr>Wingdings</vt:lpstr>
      <vt:lpstr>Office Theme</vt:lpstr>
      <vt:lpstr>Planning for 2020-21  Dr. Jill Siler Gunter ISD Superintendent</vt:lpstr>
      <vt:lpstr>Gunter ISD</vt:lpstr>
      <vt:lpstr>PowerPoint Presentation</vt:lpstr>
      <vt:lpstr>PowerPoint Presentation</vt:lpstr>
      <vt:lpstr>PowerPoint Presentation</vt:lpstr>
      <vt:lpstr>screening</vt:lpstr>
      <vt:lpstr>3 Questions that Will Dictate Fall 2020</vt:lpstr>
      <vt:lpstr>100% Face to Face Learning how we started 2019-2020</vt:lpstr>
      <vt:lpstr>100% Face to Face Learning how we started 2019-2020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COMMUNICATION</vt:lpstr>
      <vt:lpstr>SOCIAL MEDIA</vt:lpstr>
      <vt:lpstr>SOCIAL MEDIA</vt:lpstr>
      <vt:lpstr>PARENT SURVEYS</vt:lpstr>
      <vt:lpstr>PowerPoint Presentation</vt:lpstr>
      <vt:lpstr>PowerPoint Presentation</vt:lpstr>
      <vt:lpstr>RESOURCES</vt:lpstr>
      <vt:lpstr>PowerPoint Presentation</vt:lpstr>
      <vt:lpstr>PowerPoint Presentation</vt:lpstr>
      <vt:lpstr>CONTACT ME:     Email:  jsiler@gunterisd.org  Social Media:  @jillmsiler         Website: jillmsiler.com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Siler</dc:creator>
  <cp:lastModifiedBy>Jill Siler</cp:lastModifiedBy>
  <cp:revision>104</cp:revision>
  <dcterms:created xsi:type="dcterms:W3CDTF">2020-05-14T16:45:29Z</dcterms:created>
  <dcterms:modified xsi:type="dcterms:W3CDTF">2020-06-09T22:36:45Z</dcterms:modified>
</cp:coreProperties>
</file>